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7" r:id="rId2"/>
    <p:sldId id="256" r:id="rId3"/>
    <p:sldId id="257" r:id="rId4"/>
    <p:sldId id="258" r:id="rId5"/>
    <p:sldId id="259" r:id="rId6"/>
    <p:sldId id="260" r:id="rId7"/>
    <p:sldId id="265" r:id="rId8"/>
    <p:sldId id="266" r:id="rId9"/>
    <p:sldId id="267" r:id="rId10"/>
    <p:sldId id="270" r:id="rId11"/>
    <p:sldId id="268" r:id="rId12"/>
    <p:sldId id="269" r:id="rId13"/>
    <p:sldId id="277" r:id="rId14"/>
    <p:sldId id="278" r:id="rId15"/>
    <p:sldId id="279" r:id="rId16"/>
    <p:sldId id="283" r:id="rId17"/>
    <p:sldId id="286" r:id="rId18"/>
    <p:sldId id="287" r:id="rId19"/>
    <p:sldId id="289" r:id="rId20"/>
    <p:sldId id="292" r:id="rId21"/>
    <p:sldId id="293" r:id="rId22"/>
    <p:sldId id="290" r:id="rId23"/>
    <p:sldId id="291" r:id="rId24"/>
    <p:sldId id="294" r:id="rId25"/>
    <p:sldId id="261" r:id="rId26"/>
    <p:sldId id="271" r:id="rId27"/>
    <p:sldId id="272" r:id="rId28"/>
    <p:sldId id="295" r:id="rId29"/>
    <p:sldId id="296" r:id="rId30"/>
    <p:sldId id="297" r:id="rId31"/>
    <p:sldId id="298" r:id="rId32"/>
    <p:sldId id="299" r:id="rId33"/>
    <p:sldId id="300" r:id="rId34"/>
    <p:sldId id="301" r:id="rId35"/>
    <p:sldId id="302" r:id="rId36"/>
    <p:sldId id="303" r:id="rId37"/>
    <p:sldId id="304" r:id="rId38"/>
    <p:sldId id="305" r:id="rId39"/>
    <p:sldId id="273" r:id="rId40"/>
    <p:sldId id="274" r:id="rId41"/>
    <p:sldId id="306" r:id="rId42"/>
    <p:sldId id="307" r:id="rId43"/>
    <p:sldId id="32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50E28-2519-45AE-BD67-35527C5BFF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B3C1B8E-CB63-45D9-BF71-EBB9C8BD47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C778FDE-58B1-4E5E-B6A3-1FB89E932004}"/>
              </a:ext>
            </a:extLst>
          </p:cNvPr>
          <p:cNvSpPr>
            <a:spLocks noGrp="1"/>
          </p:cNvSpPr>
          <p:nvPr>
            <p:ph type="dt" sz="half" idx="10"/>
          </p:nvPr>
        </p:nvSpPr>
        <p:spPr/>
        <p:txBody>
          <a:bodyPr/>
          <a:lstStyle/>
          <a:p>
            <a:fld id="{B43F8389-DB52-4D26-8CBA-ADD6D3E5FAFB}" type="datetimeFigureOut">
              <a:rPr lang="en-IN" smtClean="0"/>
              <a:t>14-12-2020</a:t>
            </a:fld>
            <a:endParaRPr lang="en-IN"/>
          </a:p>
        </p:txBody>
      </p:sp>
      <p:sp>
        <p:nvSpPr>
          <p:cNvPr id="5" name="Footer Placeholder 4">
            <a:extLst>
              <a:ext uri="{FF2B5EF4-FFF2-40B4-BE49-F238E27FC236}">
                <a16:creationId xmlns:a16="http://schemas.microsoft.com/office/drawing/2014/main" id="{DCD9B16E-5B93-4668-B793-DEC0184B2A0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D59D018-287B-4950-BB9E-E99A090DE90D}"/>
              </a:ext>
            </a:extLst>
          </p:cNvPr>
          <p:cNvSpPr>
            <a:spLocks noGrp="1"/>
          </p:cNvSpPr>
          <p:nvPr>
            <p:ph type="sldNum" sz="quarter" idx="12"/>
          </p:nvPr>
        </p:nvSpPr>
        <p:spPr/>
        <p:txBody>
          <a:bodyPr/>
          <a:lstStyle/>
          <a:p>
            <a:fld id="{B15BD63F-83BC-4279-B32E-30EEEF1A82A0}" type="slidenum">
              <a:rPr lang="en-IN" smtClean="0"/>
              <a:t>‹#›</a:t>
            </a:fld>
            <a:endParaRPr lang="en-IN"/>
          </a:p>
        </p:txBody>
      </p:sp>
    </p:spTree>
    <p:extLst>
      <p:ext uri="{BB962C8B-B14F-4D97-AF65-F5344CB8AC3E}">
        <p14:creationId xmlns:p14="http://schemas.microsoft.com/office/powerpoint/2010/main" val="3405959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941AD-20A3-48EA-AE1D-0D7D35324B51}"/>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364D1FA-DDD4-40AB-A3D2-2776D6046B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024FAF4-A795-4451-96C8-7414096030B8}"/>
              </a:ext>
            </a:extLst>
          </p:cNvPr>
          <p:cNvSpPr>
            <a:spLocks noGrp="1"/>
          </p:cNvSpPr>
          <p:nvPr>
            <p:ph type="dt" sz="half" idx="10"/>
          </p:nvPr>
        </p:nvSpPr>
        <p:spPr/>
        <p:txBody>
          <a:bodyPr/>
          <a:lstStyle/>
          <a:p>
            <a:fld id="{B43F8389-DB52-4D26-8CBA-ADD6D3E5FAFB}" type="datetimeFigureOut">
              <a:rPr lang="en-IN" smtClean="0"/>
              <a:t>14-12-2020</a:t>
            </a:fld>
            <a:endParaRPr lang="en-IN"/>
          </a:p>
        </p:txBody>
      </p:sp>
      <p:sp>
        <p:nvSpPr>
          <p:cNvPr id="5" name="Footer Placeholder 4">
            <a:extLst>
              <a:ext uri="{FF2B5EF4-FFF2-40B4-BE49-F238E27FC236}">
                <a16:creationId xmlns:a16="http://schemas.microsoft.com/office/drawing/2014/main" id="{00083503-C0D6-49C5-8E15-65D8ECBB6A6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C1CFD8C-0A93-4AB3-8670-B6F1A92C555D}"/>
              </a:ext>
            </a:extLst>
          </p:cNvPr>
          <p:cNvSpPr>
            <a:spLocks noGrp="1"/>
          </p:cNvSpPr>
          <p:nvPr>
            <p:ph type="sldNum" sz="quarter" idx="12"/>
          </p:nvPr>
        </p:nvSpPr>
        <p:spPr/>
        <p:txBody>
          <a:bodyPr/>
          <a:lstStyle/>
          <a:p>
            <a:fld id="{B15BD63F-83BC-4279-B32E-30EEEF1A82A0}" type="slidenum">
              <a:rPr lang="en-IN" smtClean="0"/>
              <a:t>‹#›</a:t>
            </a:fld>
            <a:endParaRPr lang="en-IN"/>
          </a:p>
        </p:txBody>
      </p:sp>
    </p:spTree>
    <p:extLst>
      <p:ext uri="{BB962C8B-B14F-4D97-AF65-F5344CB8AC3E}">
        <p14:creationId xmlns:p14="http://schemas.microsoft.com/office/powerpoint/2010/main" val="627253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55287E-8703-417C-81C8-7BD6922E761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EE2EC94-3349-4E97-974A-8C0C9BCFD9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392BED5-6E0A-496D-9BE3-41D2D58AC36B}"/>
              </a:ext>
            </a:extLst>
          </p:cNvPr>
          <p:cNvSpPr>
            <a:spLocks noGrp="1"/>
          </p:cNvSpPr>
          <p:nvPr>
            <p:ph type="dt" sz="half" idx="10"/>
          </p:nvPr>
        </p:nvSpPr>
        <p:spPr/>
        <p:txBody>
          <a:bodyPr/>
          <a:lstStyle/>
          <a:p>
            <a:fld id="{B43F8389-DB52-4D26-8CBA-ADD6D3E5FAFB}" type="datetimeFigureOut">
              <a:rPr lang="en-IN" smtClean="0"/>
              <a:t>14-12-2020</a:t>
            </a:fld>
            <a:endParaRPr lang="en-IN"/>
          </a:p>
        </p:txBody>
      </p:sp>
      <p:sp>
        <p:nvSpPr>
          <p:cNvPr id="5" name="Footer Placeholder 4">
            <a:extLst>
              <a:ext uri="{FF2B5EF4-FFF2-40B4-BE49-F238E27FC236}">
                <a16:creationId xmlns:a16="http://schemas.microsoft.com/office/drawing/2014/main" id="{4899C3C1-C0B4-45DC-942A-B17930717EB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15C8BD1-1F75-45BF-B090-5F3A97060BF4}"/>
              </a:ext>
            </a:extLst>
          </p:cNvPr>
          <p:cNvSpPr>
            <a:spLocks noGrp="1"/>
          </p:cNvSpPr>
          <p:nvPr>
            <p:ph type="sldNum" sz="quarter" idx="12"/>
          </p:nvPr>
        </p:nvSpPr>
        <p:spPr/>
        <p:txBody>
          <a:bodyPr/>
          <a:lstStyle/>
          <a:p>
            <a:fld id="{B15BD63F-83BC-4279-B32E-30EEEF1A82A0}" type="slidenum">
              <a:rPr lang="en-IN" smtClean="0"/>
              <a:t>‹#›</a:t>
            </a:fld>
            <a:endParaRPr lang="en-IN"/>
          </a:p>
        </p:txBody>
      </p:sp>
    </p:spTree>
    <p:extLst>
      <p:ext uri="{BB962C8B-B14F-4D97-AF65-F5344CB8AC3E}">
        <p14:creationId xmlns:p14="http://schemas.microsoft.com/office/powerpoint/2010/main" val="2706293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612B5E-45E9-455A-9A19-4F745CAC97AC}"/>
              </a:ext>
            </a:extLst>
          </p:cNvPr>
          <p:cNvSpPr>
            <a:spLocks noGrp="1"/>
          </p:cNvSpPr>
          <p:nvPr>
            <p:ph type="dt" sz="half" idx="10"/>
          </p:nvPr>
        </p:nvSpPr>
        <p:spPr>
          <a:xfrm>
            <a:off x="609600" y="6243638"/>
            <a:ext cx="2844800" cy="45720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D3FF3E9D-A8C4-4A54-8F5C-CD867833EF9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784898D9-9416-4BB7-BFF2-9E1DE487A8F6}"/>
              </a:ext>
            </a:extLst>
          </p:cNvPr>
          <p:cNvSpPr>
            <a:spLocks noGrp="1"/>
          </p:cNvSpPr>
          <p:nvPr>
            <p:ph type="sldNum" sz="quarter" idx="12"/>
          </p:nvPr>
        </p:nvSpPr>
        <p:spPr>
          <a:xfrm>
            <a:off x="8737600" y="6243638"/>
            <a:ext cx="2844800" cy="457200"/>
          </a:xfrm>
        </p:spPr>
        <p:txBody>
          <a:bodyPr/>
          <a:lstStyle>
            <a:lvl1pPr>
              <a:defRPr/>
            </a:lvl1pPr>
          </a:lstStyle>
          <a:p>
            <a:pPr>
              <a:defRPr/>
            </a:pPr>
            <a:fld id="{810E610A-C3FF-4BB3-85AB-FD957189B09D}" type="slidenum">
              <a:rPr lang="en-US" altLang="en-US"/>
              <a:pPr>
                <a:defRPr/>
              </a:pPr>
              <a:t>‹#›</a:t>
            </a:fld>
            <a:endParaRPr lang="en-US" altLang="en-US"/>
          </a:p>
        </p:txBody>
      </p:sp>
    </p:spTree>
    <p:extLst>
      <p:ext uri="{BB962C8B-B14F-4D97-AF65-F5344CB8AC3E}">
        <p14:creationId xmlns:p14="http://schemas.microsoft.com/office/powerpoint/2010/main" val="3378982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9E0B5-E8CF-41A4-8DD0-A1A2DF19961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069E3D1-2239-4448-A1D9-6C80DC741C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F8249D8-E2CB-49EF-81A6-7C1D8A68407B}"/>
              </a:ext>
            </a:extLst>
          </p:cNvPr>
          <p:cNvSpPr>
            <a:spLocks noGrp="1"/>
          </p:cNvSpPr>
          <p:nvPr>
            <p:ph type="dt" sz="half" idx="10"/>
          </p:nvPr>
        </p:nvSpPr>
        <p:spPr/>
        <p:txBody>
          <a:bodyPr/>
          <a:lstStyle/>
          <a:p>
            <a:fld id="{B43F8389-DB52-4D26-8CBA-ADD6D3E5FAFB}" type="datetimeFigureOut">
              <a:rPr lang="en-IN" smtClean="0"/>
              <a:t>14-12-2020</a:t>
            </a:fld>
            <a:endParaRPr lang="en-IN"/>
          </a:p>
        </p:txBody>
      </p:sp>
      <p:sp>
        <p:nvSpPr>
          <p:cNvPr id="5" name="Footer Placeholder 4">
            <a:extLst>
              <a:ext uri="{FF2B5EF4-FFF2-40B4-BE49-F238E27FC236}">
                <a16:creationId xmlns:a16="http://schemas.microsoft.com/office/drawing/2014/main" id="{5277BD5B-1EF4-4AC2-ADA2-66DB8B86DD3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75DE51D-8CEE-4F44-8840-64AE59103C2A}"/>
              </a:ext>
            </a:extLst>
          </p:cNvPr>
          <p:cNvSpPr>
            <a:spLocks noGrp="1"/>
          </p:cNvSpPr>
          <p:nvPr>
            <p:ph type="sldNum" sz="quarter" idx="12"/>
          </p:nvPr>
        </p:nvSpPr>
        <p:spPr/>
        <p:txBody>
          <a:bodyPr/>
          <a:lstStyle/>
          <a:p>
            <a:fld id="{B15BD63F-83BC-4279-B32E-30EEEF1A82A0}" type="slidenum">
              <a:rPr lang="en-IN" smtClean="0"/>
              <a:t>‹#›</a:t>
            </a:fld>
            <a:endParaRPr lang="en-IN"/>
          </a:p>
        </p:txBody>
      </p:sp>
    </p:spTree>
    <p:extLst>
      <p:ext uri="{BB962C8B-B14F-4D97-AF65-F5344CB8AC3E}">
        <p14:creationId xmlns:p14="http://schemas.microsoft.com/office/powerpoint/2010/main" val="2412606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10892-0121-4E4F-8607-131AF064E0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CF62D33-5FEB-49B1-BF4D-A0140C581B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1C076F-18D5-4A52-B9FC-6C0CF9C9C513}"/>
              </a:ext>
            </a:extLst>
          </p:cNvPr>
          <p:cNvSpPr>
            <a:spLocks noGrp="1"/>
          </p:cNvSpPr>
          <p:nvPr>
            <p:ph type="dt" sz="half" idx="10"/>
          </p:nvPr>
        </p:nvSpPr>
        <p:spPr/>
        <p:txBody>
          <a:bodyPr/>
          <a:lstStyle/>
          <a:p>
            <a:fld id="{B43F8389-DB52-4D26-8CBA-ADD6D3E5FAFB}" type="datetimeFigureOut">
              <a:rPr lang="en-IN" smtClean="0"/>
              <a:t>14-12-2020</a:t>
            </a:fld>
            <a:endParaRPr lang="en-IN"/>
          </a:p>
        </p:txBody>
      </p:sp>
      <p:sp>
        <p:nvSpPr>
          <p:cNvPr id="5" name="Footer Placeholder 4">
            <a:extLst>
              <a:ext uri="{FF2B5EF4-FFF2-40B4-BE49-F238E27FC236}">
                <a16:creationId xmlns:a16="http://schemas.microsoft.com/office/drawing/2014/main" id="{39E130BB-E0C9-435D-A9F4-7F50F4C1917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5839A60-3CAC-4D8D-A66B-A17676779229}"/>
              </a:ext>
            </a:extLst>
          </p:cNvPr>
          <p:cNvSpPr>
            <a:spLocks noGrp="1"/>
          </p:cNvSpPr>
          <p:nvPr>
            <p:ph type="sldNum" sz="quarter" idx="12"/>
          </p:nvPr>
        </p:nvSpPr>
        <p:spPr/>
        <p:txBody>
          <a:bodyPr/>
          <a:lstStyle/>
          <a:p>
            <a:fld id="{B15BD63F-83BC-4279-B32E-30EEEF1A82A0}" type="slidenum">
              <a:rPr lang="en-IN" smtClean="0"/>
              <a:t>‹#›</a:t>
            </a:fld>
            <a:endParaRPr lang="en-IN"/>
          </a:p>
        </p:txBody>
      </p:sp>
    </p:spTree>
    <p:extLst>
      <p:ext uri="{BB962C8B-B14F-4D97-AF65-F5344CB8AC3E}">
        <p14:creationId xmlns:p14="http://schemas.microsoft.com/office/powerpoint/2010/main" val="1686748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64FB2-C0D1-4791-AFDC-F6F4F3B8001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F243BEA-66B4-45D3-A4DD-4DF0486B9D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874D122-B5BB-4F7D-8B73-9524C9FAA3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6FA2FA96-0333-4675-A8A7-EAD9C3232328}"/>
              </a:ext>
            </a:extLst>
          </p:cNvPr>
          <p:cNvSpPr>
            <a:spLocks noGrp="1"/>
          </p:cNvSpPr>
          <p:nvPr>
            <p:ph type="dt" sz="half" idx="10"/>
          </p:nvPr>
        </p:nvSpPr>
        <p:spPr/>
        <p:txBody>
          <a:bodyPr/>
          <a:lstStyle/>
          <a:p>
            <a:fld id="{B43F8389-DB52-4D26-8CBA-ADD6D3E5FAFB}" type="datetimeFigureOut">
              <a:rPr lang="en-IN" smtClean="0"/>
              <a:t>14-12-2020</a:t>
            </a:fld>
            <a:endParaRPr lang="en-IN"/>
          </a:p>
        </p:txBody>
      </p:sp>
      <p:sp>
        <p:nvSpPr>
          <p:cNvPr id="6" name="Footer Placeholder 5">
            <a:extLst>
              <a:ext uri="{FF2B5EF4-FFF2-40B4-BE49-F238E27FC236}">
                <a16:creationId xmlns:a16="http://schemas.microsoft.com/office/drawing/2014/main" id="{32AADA2E-A43C-42FE-ABB7-01899AB2C6A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5B99E46-3078-41E7-9651-AF248032977A}"/>
              </a:ext>
            </a:extLst>
          </p:cNvPr>
          <p:cNvSpPr>
            <a:spLocks noGrp="1"/>
          </p:cNvSpPr>
          <p:nvPr>
            <p:ph type="sldNum" sz="quarter" idx="12"/>
          </p:nvPr>
        </p:nvSpPr>
        <p:spPr/>
        <p:txBody>
          <a:bodyPr/>
          <a:lstStyle/>
          <a:p>
            <a:fld id="{B15BD63F-83BC-4279-B32E-30EEEF1A82A0}" type="slidenum">
              <a:rPr lang="en-IN" smtClean="0"/>
              <a:t>‹#›</a:t>
            </a:fld>
            <a:endParaRPr lang="en-IN"/>
          </a:p>
        </p:txBody>
      </p:sp>
    </p:spTree>
    <p:extLst>
      <p:ext uri="{BB962C8B-B14F-4D97-AF65-F5344CB8AC3E}">
        <p14:creationId xmlns:p14="http://schemas.microsoft.com/office/powerpoint/2010/main" val="1404138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8E02F-4E78-4517-A842-22B1C503064B}"/>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0F5074F-326D-4471-ADCC-2E367A9270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72FBD7-5E99-4DDB-9D3A-7D9D9EFFE0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21FC4E6-F6DC-4AB4-900A-7B12F1D0A6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05652E-0416-40E1-884A-13AF7758C2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F431A51-8F83-43DB-9A57-49DE90349CFD}"/>
              </a:ext>
            </a:extLst>
          </p:cNvPr>
          <p:cNvSpPr>
            <a:spLocks noGrp="1"/>
          </p:cNvSpPr>
          <p:nvPr>
            <p:ph type="dt" sz="half" idx="10"/>
          </p:nvPr>
        </p:nvSpPr>
        <p:spPr/>
        <p:txBody>
          <a:bodyPr/>
          <a:lstStyle/>
          <a:p>
            <a:fld id="{B43F8389-DB52-4D26-8CBA-ADD6D3E5FAFB}" type="datetimeFigureOut">
              <a:rPr lang="en-IN" smtClean="0"/>
              <a:t>14-12-2020</a:t>
            </a:fld>
            <a:endParaRPr lang="en-IN"/>
          </a:p>
        </p:txBody>
      </p:sp>
      <p:sp>
        <p:nvSpPr>
          <p:cNvPr id="8" name="Footer Placeholder 7">
            <a:extLst>
              <a:ext uri="{FF2B5EF4-FFF2-40B4-BE49-F238E27FC236}">
                <a16:creationId xmlns:a16="http://schemas.microsoft.com/office/drawing/2014/main" id="{8946130D-0274-4D56-9DD9-D8A11A20010E}"/>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CDA26BBA-2755-4FAC-BAB0-EB26332F7C9F}"/>
              </a:ext>
            </a:extLst>
          </p:cNvPr>
          <p:cNvSpPr>
            <a:spLocks noGrp="1"/>
          </p:cNvSpPr>
          <p:nvPr>
            <p:ph type="sldNum" sz="quarter" idx="12"/>
          </p:nvPr>
        </p:nvSpPr>
        <p:spPr/>
        <p:txBody>
          <a:bodyPr/>
          <a:lstStyle/>
          <a:p>
            <a:fld id="{B15BD63F-83BC-4279-B32E-30EEEF1A82A0}" type="slidenum">
              <a:rPr lang="en-IN" smtClean="0"/>
              <a:t>‹#›</a:t>
            </a:fld>
            <a:endParaRPr lang="en-IN"/>
          </a:p>
        </p:txBody>
      </p:sp>
    </p:spTree>
    <p:extLst>
      <p:ext uri="{BB962C8B-B14F-4D97-AF65-F5344CB8AC3E}">
        <p14:creationId xmlns:p14="http://schemas.microsoft.com/office/powerpoint/2010/main" val="3862558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A5B40-C77C-4291-BFDB-02B3545E00B0}"/>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6300465E-24DB-4671-8962-91CD61C70E5B}"/>
              </a:ext>
            </a:extLst>
          </p:cNvPr>
          <p:cNvSpPr>
            <a:spLocks noGrp="1"/>
          </p:cNvSpPr>
          <p:nvPr>
            <p:ph type="dt" sz="half" idx="10"/>
          </p:nvPr>
        </p:nvSpPr>
        <p:spPr/>
        <p:txBody>
          <a:bodyPr/>
          <a:lstStyle/>
          <a:p>
            <a:fld id="{B43F8389-DB52-4D26-8CBA-ADD6D3E5FAFB}" type="datetimeFigureOut">
              <a:rPr lang="en-IN" smtClean="0"/>
              <a:t>14-12-2020</a:t>
            </a:fld>
            <a:endParaRPr lang="en-IN"/>
          </a:p>
        </p:txBody>
      </p:sp>
      <p:sp>
        <p:nvSpPr>
          <p:cNvPr id="4" name="Footer Placeholder 3">
            <a:extLst>
              <a:ext uri="{FF2B5EF4-FFF2-40B4-BE49-F238E27FC236}">
                <a16:creationId xmlns:a16="http://schemas.microsoft.com/office/drawing/2014/main" id="{064F918D-9FD6-463C-81CD-EA9636025C8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8F9091A7-2423-45FF-A37B-39ED71D978BD}"/>
              </a:ext>
            </a:extLst>
          </p:cNvPr>
          <p:cNvSpPr>
            <a:spLocks noGrp="1"/>
          </p:cNvSpPr>
          <p:nvPr>
            <p:ph type="sldNum" sz="quarter" idx="12"/>
          </p:nvPr>
        </p:nvSpPr>
        <p:spPr/>
        <p:txBody>
          <a:bodyPr/>
          <a:lstStyle/>
          <a:p>
            <a:fld id="{B15BD63F-83BC-4279-B32E-30EEEF1A82A0}" type="slidenum">
              <a:rPr lang="en-IN" smtClean="0"/>
              <a:t>‹#›</a:t>
            </a:fld>
            <a:endParaRPr lang="en-IN"/>
          </a:p>
        </p:txBody>
      </p:sp>
    </p:spTree>
    <p:extLst>
      <p:ext uri="{BB962C8B-B14F-4D97-AF65-F5344CB8AC3E}">
        <p14:creationId xmlns:p14="http://schemas.microsoft.com/office/powerpoint/2010/main" val="4158029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D686B0-BF5A-49EC-8814-091AA367962A}"/>
              </a:ext>
            </a:extLst>
          </p:cNvPr>
          <p:cNvSpPr>
            <a:spLocks noGrp="1"/>
          </p:cNvSpPr>
          <p:nvPr>
            <p:ph type="dt" sz="half" idx="10"/>
          </p:nvPr>
        </p:nvSpPr>
        <p:spPr/>
        <p:txBody>
          <a:bodyPr/>
          <a:lstStyle/>
          <a:p>
            <a:fld id="{B43F8389-DB52-4D26-8CBA-ADD6D3E5FAFB}" type="datetimeFigureOut">
              <a:rPr lang="en-IN" smtClean="0"/>
              <a:t>14-12-2020</a:t>
            </a:fld>
            <a:endParaRPr lang="en-IN"/>
          </a:p>
        </p:txBody>
      </p:sp>
      <p:sp>
        <p:nvSpPr>
          <p:cNvPr id="3" name="Footer Placeholder 2">
            <a:extLst>
              <a:ext uri="{FF2B5EF4-FFF2-40B4-BE49-F238E27FC236}">
                <a16:creationId xmlns:a16="http://schemas.microsoft.com/office/drawing/2014/main" id="{9E39549C-76D6-47F8-835F-DF95E1F87F39}"/>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4DE32BD1-EAEC-4F5F-9E60-B299D14BA541}"/>
              </a:ext>
            </a:extLst>
          </p:cNvPr>
          <p:cNvSpPr>
            <a:spLocks noGrp="1"/>
          </p:cNvSpPr>
          <p:nvPr>
            <p:ph type="sldNum" sz="quarter" idx="12"/>
          </p:nvPr>
        </p:nvSpPr>
        <p:spPr/>
        <p:txBody>
          <a:bodyPr/>
          <a:lstStyle/>
          <a:p>
            <a:fld id="{B15BD63F-83BC-4279-B32E-30EEEF1A82A0}" type="slidenum">
              <a:rPr lang="en-IN" smtClean="0"/>
              <a:t>‹#›</a:t>
            </a:fld>
            <a:endParaRPr lang="en-IN"/>
          </a:p>
        </p:txBody>
      </p:sp>
    </p:spTree>
    <p:extLst>
      <p:ext uri="{BB962C8B-B14F-4D97-AF65-F5344CB8AC3E}">
        <p14:creationId xmlns:p14="http://schemas.microsoft.com/office/powerpoint/2010/main" val="2662503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7F9EA-F082-495D-B95A-CAD6422AFB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AB9925F-7575-4D0B-97AB-B5FEE5A106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0AE88AE6-C4FE-4150-9555-84F4F8457C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1D2DC4-F25E-4BC2-8E6E-CE58165C172A}"/>
              </a:ext>
            </a:extLst>
          </p:cNvPr>
          <p:cNvSpPr>
            <a:spLocks noGrp="1"/>
          </p:cNvSpPr>
          <p:nvPr>
            <p:ph type="dt" sz="half" idx="10"/>
          </p:nvPr>
        </p:nvSpPr>
        <p:spPr/>
        <p:txBody>
          <a:bodyPr/>
          <a:lstStyle/>
          <a:p>
            <a:fld id="{B43F8389-DB52-4D26-8CBA-ADD6D3E5FAFB}" type="datetimeFigureOut">
              <a:rPr lang="en-IN" smtClean="0"/>
              <a:t>14-12-2020</a:t>
            </a:fld>
            <a:endParaRPr lang="en-IN"/>
          </a:p>
        </p:txBody>
      </p:sp>
      <p:sp>
        <p:nvSpPr>
          <p:cNvPr id="6" name="Footer Placeholder 5">
            <a:extLst>
              <a:ext uri="{FF2B5EF4-FFF2-40B4-BE49-F238E27FC236}">
                <a16:creationId xmlns:a16="http://schemas.microsoft.com/office/drawing/2014/main" id="{D26B3437-9A68-41E1-95A2-7B7A5F0F975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58CECB6-1ED4-4693-BA49-3739F3C44697}"/>
              </a:ext>
            </a:extLst>
          </p:cNvPr>
          <p:cNvSpPr>
            <a:spLocks noGrp="1"/>
          </p:cNvSpPr>
          <p:nvPr>
            <p:ph type="sldNum" sz="quarter" idx="12"/>
          </p:nvPr>
        </p:nvSpPr>
        <p:spPr/>
        <p:txBody>
          <a:bodyPr/>
          <a:lstStyle/>
          <a:p>
            <a:fld id="{B15BD63F-83BC-4279-B32E-30EEEF1A82A0}" type="slidenum">
              <a:rPr lang="en-IN" smtClean="0"/>
              <a:t>‹#›</a:t>
            </a:fld>
            <a:endParaRPr lang="en-IN"/>
          </a:p>
        </p:txBody>
      </p:sp>
    </p:spTree>
    <p:extLst>
      <p:ext uri="{BB962C8B-B14F-4D97-AF65-F5344CB8AC3E}">
        <p14:creationId xmlns:p14="http://schemas.microsoft.com/office/powerpoint/2010/main" val="542783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F0FFD-802B-4C02-B402-63FBC60D52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A32D9931-3847-4C8F-B310-060F1B9564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B6FCA6DE-5D4D-43C6-8E3A-550BFB31DB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B98A35-558A-44B3-9586-C0E317AFEC63}"/>
              </a:ext>
            </a:extLst>
          </p:cNvPr>
          <p:cNvSpPr>
            <a:spLocks noGrp="1"/>
          </p:cNvSpPr>
          <p:nvPr>
            <p:ph type="dt" sz="half" idx="10"/>
          </p:nvPr>
        </p:nvSpPr>
        <p:spPr/>
        <p:txBody>
          <a:bodyPr/>
          <a:lstStyle/>
          <a:p>
            <a:fld id="{B43F8389-DB52-4D26-8CBA-ADD6D3E5FAFB}" type="datetimeFigureOut">
              <a:rPr lang="en-IN" smtClean="0"/>
              <a:t>14-12-2020</a:t>
            </a:fld>
            <a:endParaRPr lang="en-IN"/>
          </a:p>
        </p:txBody>
      </p:sp>
      <p:sp>
        <p:nvSpPr>
          <p:cNvPr id="6" name="Footer Placeholder 5">
            <a:extLst>
              <a:ext uri="{FF2B5EF4-FFF2-40B4-BE49-F238E27FC236}">
                <a16:creationId xmlns:a16="http://schemas.microsoft.com/office/drawing/2014/main" id="{A8B0B68D-6403-4E62-9278-1BB480BE17B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833862A-B0B6-4ACF-A47C-D4C2DAEE2B5D}"/>
              </a:ext>
            </a:extLst>
          </p:cNvPr>
          <p:cNvSpPr>
            <a:spLocks noGrp="1"/>
          </p:cNvSpPr>
          <p:nvPr>
            <p:ph type="sldNum" sz="quarter" idx="12"/>
          </p:nvPr>
        </p:nvSpPr>
        <p:spPr/>
        <p:txBody>
          <a:bodyPr/>
          <a:lstStyle/>
          <a:p>
            <a:fld id="{B15BD63F-83BC-4279-B32E-30EEEF1A82A0}" type="slidenum">
              <a:rPr lang="en-IN" smtClean="0"/>
              <a:t>‹#›</a:t>
            </a:fld>
            <a:endParaRPr lang="en-IN"/>
          </a:p>
        </p:txBody>
      </p:sp>
    </p:spTree>
    <p:extLst>
      <p:ext uri="{BB962C8B-B14F-4D97-AF65-F5344CB8AC3E}">
        <p14:creationId xmlns:p14="http://schemas.microsoft.com/office/powerpoint/2010/main" val="3591205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E68F3D-E17B-4428-AC62-252E2A0AD7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5ED0530-2B67-4B19-BEFF-B297D8ABAA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BDAF19B-BF75-408B-8E08-CE4756CE64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F8389-DB52-4D26-8CBA-ADD6D3E5FAFB}" type="datetimeFigureOut">
              <a:rPr lang="en-IN" smtClean="0"/>
              <a:t>14-12-2020</a:t>
            </a:fld>
            <a:endParaRPr lang="en-IN"/>
          </a:p>
        </p:txBody>
      </p:sp>
      <p:sp>
        <p:nvSpPr>
          <p:cNvPr id="5" name="Footer Placeholder 4">
            <a:extLst>
              <a:ext uri="{FF2B5EF4-FFF2-40B4-BE49-F238E27FC236}">
                <a16:creationId xmlns:a16="http://schemas.microsoft.com/office/drawing/2014/main" id="{3541FB8D-2733-45F2-82CE-A856F24BEE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796CFC2A-1FE7-49EC-AC44-206FF8AB2A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5BD63F-83BC-4279-B32E-30EEEF1A82A0}" type="slidenum">
              <a:rPr lang="en-IN" smtClean="0"/>
              <a:t>‹#›</a:t>
            </a:fld>
            <a:endParaRPr lang="en-IN"/>
          </a:p>
        </p:txBody>
      </p:sp>
    </p:spTree>
    <p:extLst>
      <p:ext uri="{BB962C8B-B14F-4D97-AF65-F5344CB8AC3E}">
        <p14:creationId xmlns:p14="http://schemas.microsoft.com/office/powerpoint/2010/main" val="3948077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oleObject" Target="../embeddings/oleObject3.bin"/><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oleObject" Target="../embeddings/oleObject12.bin"/><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oleObject" Target="../embeddings/oleObject13.bin"/></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oleObject" Target="../embeddings/oleObject14.bin"/><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oleObject" Target="../embeddings/oleObject15.bin"/></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oleObject" Target="../embeddings/oleObject16.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oleObject" Target="../embeddings/oleObject17.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oleObject" Target="../embeddings/oleObject18.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a:extLst>
              <a:ext uri="{FF2B5EF4-FFF2-40B4-BE49-F238E27FC236}">
                <a16:creationId xmlns:a16="http://schemas.microsoft.com/office/drawing/2014/main" id="{1637C6F1-21C3-4574-B4F8-E5735C7DB6DA}"/>
              </a:ext>
            </a:extLst>
          </p:cNvPr>
          <p:cNvSpPr>
            <a:spLocks noGrp="1" noChangeArrowheads="1"/>
          </p:cNvSpPr>
          <p:nvPr>
            <p:ph type="title"/>
          </p:nvPr>
        </p:nvSpPr>
        <p:spPr>
          <a:xfrm>
            <a:off x="2724539" y="304801"/>
            <a:ext cx="7613779" cy="1089025"/>
          </a:xfrm>
        </p:spPr>
        <p:txBody>
          <a:bodyPr rtlCol="0">
            <a:normAutofit/>
          </a:bodyPr>
          <a:lstStyle/>
          <a:p>
            <a:pPr>
              <a:defRPr/>
            </a:pPr>
            <a:r>
              <a:rPr lang="en-US" altLang="en-US" dirty="0">
                <a:solidFill>
                  <a:schemeClr val="accent1">
                    <a:lumMod val="75000"/>
                  </a:schemeClr>
                </a:solidFill>
                <a:latin typeface="Arial Black" panose="020B0A04020102020204" pitchFamily="34" charset="0"/>
              </a:rPr>
              <a:t> THERMODYNAMICS II</a:t>
            </a:r>
          </a:p>
        </p:txBody>
      </p:sp>
      <p:sp>
        <p:nvSpPr>
          <p:cNvPr id="71685" name="Rectangle 5">
            <a:extLst>
              <a:ext uri="{FF2B5EF4-FFF2-40B4-BE49-F238E27FC236}">
                <a16:creationId xmlns:a16="http://schemas.microsoft.com/office/drawing/2014/main" id="{ACBFE925-480F-4FA7-8A24-D258A402EFEA}"/>
              </a:ext>
            </a:extLst>
          </p:cNvPr>
          <p:cNvSpPr>
            <a:spLocks noGrp="1" noChangeArrowheads="1"/>
          </p:cNvSpPr>
          <p:nvPr>
            <p:ph type="body" sz="half" idx="1"/>
          </p:nvPr>
        </p:nvSpPr>
        <p:spPr>
          <a:xfrm>
            <a:off x="6024463" y="2155373"/>
            <a:ext cx="5410200" cy="2341982"/>
          </a:xfrm>
        </p:spPr>
        <p:txBody>
          <a:bodyPr rtlCol="0">
            <a:normAutofit/>
          </a:bodyPr>
          <a:lstStyle/>
          <a:p>
            <a:pPr marL="0" indent="0">
              <a:buClr>
                <a:schemeClr val="accent1">
                  <a:lumMod val="75000"/>
                </a:schemeClr>
              </a:buClr>
              <a:buNone/>
              <a:defRPr/>
            </a:pPr>
            <a:r>
              <a:rPr lang="en-US" sz="4000" dirty="0">
                <a:solidFill>
                  <a:srgbClr val="FF0000"/>
                </a:solidFill>
                <a:highlight>
                  <a:srgbClr val="FFFF00"/>
                </a:highlight>
                <a:latin typeface="Bernard MT Condensed" pitchFamily="18" charset="0"/>
              </a:rPr>
              <a:t>Dr. V. V. Dhole</a:t>
            </a:r>
          </a:p>
          <a:p>
            <a:pPr marL="0" indent="0">
              <a:buClr>
                <a:schemeClr val="accent1">
                  <a:lumMod val="75000"/>
                </a:schemeClr>
              </a:buClr>
              <a:buNone/>
              <a:defRPr/>
            </a:pPr>
            <a:r>
              <a:rPr lang="en-US" sz="4000" dirty="0">
                <a:solidFill>
                  <a:srgbClr val="FFC000"/>
                </a:solidFill>
                <a:cs typeface="Arial" pitchFamily="34" charset="0"/>
              </a:rPr>
              <a:t>Dept. Of Chemistry</a:t>
            </a:r>
          </a:p>
          <a:p>
            <a:pPr marL="0" indent="0">
              <a:buClr>
                <a:schemeClr val="accent1">
                  <a:lumMod val="75000"/>
                </a:schemeClr>
              </a:buClr>
              <a:buNone/>
              <a:defRPr/>
            </a:pPr>
            <a:r>
              <a:rPr lang="en-US" sz="4000" dirty="0" err="1">
                <a:solidFill>
                  <a:srgbClr val="FF0000"/>
                </a:solidFill>
              </a:rPr>
              <a:t>S.C.S.College</a:t>
            </a:r>
            <a:r>
              <a:rPr lang="en-US" sz="4000" dirty="0">
                <a:solidFill>
                  <a:srgbClr val="FF0000"/>
                </a:solidFill>
              </a:rPr>
              <a:t>, </a:t>
            </a:r>
            <a:r>
              <a:rPr lang="en-US" sz="4000" dirty="0" err="1">
                <a:solidFill>
                  <a:srgbClr val="FF0000"/>
                </a:solidFill>
              </a:rPr>
              <a:t>Omerga</a:t>
            </a:r>
            <a:r>
              <a:rPr lang="en-US" sz="4000" dirty="0">
                <a:solidFill>
                  <a:srgbClr val="FF0000"/>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684"/>
                                        </p:tgtEl>
                                        <p:attrNameLst>
                                          <p:attrName>style.visibility</p:attrName>
                                        </p:attrNameLst>
                                      </p:cBhvr>
                                      <p:to>
                                        <p:strVal val="visible"/>
                                      </p:to>
                                    </p:set>
                                    <p:anim calcmode="lin" valueType="num">
                                      <p:cBhvr additive="base">
                                        <p:cTn id="7" dur="1000" fill="hold"/>
                                        <p:tgtEl>
                                          <p:spTgt spid="71684"/>
                                        </p:tgtEl>
                                        <p:attrNameLst>
                                          <p:attrName>ppt_x</p:attrName>
                                        </p:attrNameLst>
                                      </p:cBhvr>
                                      <p:tavLst>
                                        <p:tav tm="0">
                                          <p:val>
                                            <p:strVal val="0-#ppt_w/2"/>
                                          </p:val>
                                        </p:tav>
                                        <p:tav tm="100000">
                                          <p:val>
                                            <p:strVal val="#ppt_x"/>
                                          </p:val>
                                        </p:tav>
                                      </p:tavLst>
                                    </p:anim>
                                    <p:anim calcmode="lin" valueType="num">
                                      <p:cBhvr additive="base">
                                        <p:cTn id="8" dur="1000" fill="hold"/>
                                        <p:tgtEl>
                                          <p:spTgt spid="7168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par>
                          <p:cTn id="9" fill="hold" nodeType="afterGroup">
                            <p:stCondLst>
                              <p:cond delay="1000"/>
                            </p:stCondLst>
                            <p:childTnLst>
                              <p:par>
                                <p:cTn id="10" presetID="54" presetClass="entr" presetSubtype="0" accel="100000" fill="hold" grpId="0" nodeType="afterEffect">
                                  <p:stCondLst>
                                    <p:cond delay="0"/>
                                  </p:stCondLst>
                                  <p:childTnLst>
                                    <p:set>
                                      <p:cBhvr>
                                        <p:cTn id="11" dur="1" fill="hold">
                                          <p:stCondLst>
                                            <p:cond delay="0"/>
                                          </p:stCondLst>
                                        </p:cTn>
                                        <p:tgtEl>
                                          <p:spTgt spid="71685">
                                            <p:txEl>
                                              <p:pRg st="0" end="0"/>
                                            </p:txEl>
                                          </p:spTgt>
                                        </p:tgtEl>
                                        <p:attrNameLst>
                                          <p:attrName>style.visibility</p:attrName>
                                        </p:attrNameLst>
                                      </p:cBhvr>
                                      <p:to>
                                        <p:strVal val="visible"/>
                                      </p:to>
                                    </p:set>
                                    <p:anim calcmode="lin" valueType="num">
                                      <p:cBhvr>
                                        <p:cTn id="12" dur="500" fill="hold"/>
                                        <p:tgtEl>
                                          <p:spTgt spid="71685">
                                            <p:txEl>
                                              <p:pRg st="0" end="0"/>
                                            </p:txEl>
                                          </p:spTgt>
                                        </p:tgtEl>
                                        <p:attrNameLst>
                                          <p:attrName>ppt_w</p:attrName>
                                        </p:attrNameLst>
                                      </p:cBhvr>
                                      <p:tavLst>
                                        <p:tav tm="0">
                                          <p:val>
                                            <p:strVal val="#ppt_w*0.05"/>
                                          </p:val>
                                        </p:tav>
                                        <p:tav tm="100000">
                                          <p:val>
                                            <p:strVal val="#ppt_w"/>
                                          </p:val>
                                        </p:tav>
                                      </p:tavLst>
                                    </p:anim>
                                    <p:anim calcmode="lin" valueType="num">
                                      <p:cBhvr>
                                        <p:cTn id="13" dur="500" fill="hold"/>
                                        <p:tgtEl>
                                          <p:spTgt spid="71685">
                                            <p:txEl>
                                              <p:pRg st="0" end="0"/>
                                            </p:txEl>
                                          </p:spTgt>
                                        </p:tgtEl>
                                        <p:attrNameLst>
                                          <p:attrName>ppt_h</p:attrName>
                                        </p:attrNameLst>
                                      </p:cBhvr>
                                      <p:tavLst>
                                        <p:tav tm="0">
                                          <p:val>
                                            <p:strVal val="#ppt_h"/>
                                          </p:val>
                                        </p:tav>
                                        <p:tav tm="100000">
                                          <p:val>
                                            <p:strVal val="#ppt_h"/>
                                          </p:val>
                                        </p:tav>
                                      </p:tavLst>
                                    </p:anim>
                                    <p:anim calcmode="lin" valueType="num">
                                      <p:cBhvr>
                                        <p:cTn id="14" dur="500" fill="hold"/>
                                        <p:tgtEl>
                                          <p:spTgt spid="71685">
                                            <p:txEl>
                                              <p:pRg st="0" end="0"/>
                                            </p:txEl>
                                          </p:spTgt>
                                        </p:tgtEl>
                                        <p:attrNameLst>
                                          <p:attrName>ppt_x</p:attrName>
                                        </p:attrNameLst>
                                      </p:cBhvr>
                                      <p:tavLst>
                                        <p:tav tm="0">
                                          <p:val>
                                            <p:strVal val="#ppt_x-.2"/>
                                          </p:val>
                                        </p:tav>
                                        <p:tav tm="100000">
                                          <p:val>
                                            <p:strVal val="#ppt_x"/>
                                          </p:val>
                                        </p:tav>
                                      </p:tavLst>
                                    </p:anim>
                                    <p:anim calcmode="lin" valueType="num">
                                      <p:cBhvr>
                                        <p:cTn id="15" dur="500" fill="hold"/>
                                        <p:tgtEl>
                                          <p:spTgt spid="71685">
                                            <p:txEl>
                                              <p:pRg st="0" end="0"/>
                                            </p:txEl>
                                          </p:spTgt>
                                        </p:tgtEl>
                                        <p:attrNameLst>
                                          <p:attrName>ppt_y</p:attrName>
                                        </p:attrNameLst>
                                      </p:cBhvr>
                                      <p:tavLst>
                                        <p:tav tm="0">
                                          <p:val>
                                            <p:strVal val="#ppt_y"/>
                                          </p:val>
                                        </p:tav>
                                        <p:tav tm="100000">
                                          <p:val>
                                            <p:strVal val="#ppt_y"/>
                                          </p:val>
                                        </p:tav>
                                      </p:tavLst>
                                    </p:anim>
                                    <p:animEffect transition="in" filter="fade">
                                      <p:cBhvr>
                                        <p:cTn id="16" dur="500"/>
                                        <p:tgtEl>
                                          <p:spTgt spid="71685">
                                            <p:txEl>
                                              <p:pRg st="0" end="0"/>
                                            </p:txEl>
                                          </p:spTgt>
                                        </p:tgtEl>
                                      </p:cBhvr>
                                    </p:animEffect>
                                  </p:childTnLst>
                                </p:cTn>
                              </p:par>
                            </p:childTnLst>
                          </p:cTn>
                        </p:par>
                        <p:par>
                          <p:cTn id="17" fill="hold" nodeType="afterGroup">
                            <p:stCondLst>
                              <p:cond delay="1500"/>
                            </p:stCondLst>
                            <p:childTnLst>
                              <p:par>
                                <p:cTn id="18" presetID="54" presetClass="entr" presetSubtype="0" accel="100000" fill="hold" grpId="0" nodeType="afterEffect">
                                  <p:stCondLst>
                                    <p:cond delay="0"/>
                                  </p:stCondLst>
                                  <p:childTnLst>
                                    <p:set>
                                      <p:cBhvr>
                                        <p:cTn id="19" dur="1" fill="hold">
                                          <p:stCondLst>
                                            <p:cond delay="0"/>
                                          </p:stCondLst>
                                        </p:cTn>
                                        <p:tgtEl>
                                          <p:spTgt spid="71685">
                                            <p:txEl>
                                              <p:pRg st="1" end="1"/>
                                            </p:txEl>
                                          </p:spTgt>
                                        </p:tgtEl>
                                        <p:attrNameLst>
                                          <p:attrName>style.visibility</p:attrName>
                                        </p:attrNameLst>
                                      </p:cBhvr>
                                      <p:to>
                                        <p:strVal val="visible"/>
                                      </p:to>
                                    </p:set>
                                    <p:anim calcmode="lin" valueType="num">
                                      <p:cBhvr>
                                        <p:cTn id="20" dur="500" fill="hold"/>
                                        <p:tgtEl>
                                          <p:spTgt spid="71685">
                                            <p:txEl>
                                              <p:pRg st="1" end="1"/>
                                            </p:txEl>
                                          </p:spTgt>
                                        </p:tgtEl>
                                        <p:attrNameLst>
                                          <p:attrName>ppt_w</p:attrName>
                                        </p:attrNameLst>
                                      </p:cBhvr>
                                      <p:tavLst>
                                        <p:tav tm="0">
                                          <p:val>
                                            <p:strVal val="#ppt_w*0.05"/>
                                          </p:val>
                                        </p:tav>
                                        <p:tav tm="100000">
                                          <p:val>
                                            <p:strVal val="#ppt_w"/>
                                          </p:val>
                                        </p:tav>
                                      </p:tavLst>
                                    </p:anim>
                                    <p:anim calcmode="lin" valueType="num">
                                      <p:cBhvr>
                                        <p:cTn id="21" dur="500" fill="hold"/>
                                        <p:tgtEl>
                                          <p:spTgt spid="71685">
                                            <p:txEl>
                                              <p:pRg st="1" end="1"/>
                                            </p:txEl>
                                          </p:spTgt>
                                        </p:tgtEl>
                                        <p:attrNameLst>
                                          <p:attrName>ppt_h</p:attrName>
                                        </p:attrNameLst>
                                      </p:cBhvr>
                                      <p:tavLst>
                                        <p:tav tm="0">
                                          <p:val>
                                            <p:strVal val="#ppt_h"/>
                                          </p:val>
                                        </p:tav>
                                        <p:tav tm="100000">
                                          <p:val>
                                            <p:strVal val="#ppt_h"/>
                                          </p:val>
                                        </p:tav>
                                      </p:tavLst>
                                    </p:anim>
                                    <p:anim calcmode="lin" valueType="num">
                                      <p:cBhvr>
                                        <p:cTn id="22" dur="500" fill="hold"/>
                                        <p:tgtEl>
                                          <p:spTgt spid="71685">
                                            <p:txEl>
                                              <p:pRg st="1" end="1"/>
                                            </p:txEl>
                                          </p:spTgt>
                                        </p:tgtEl>
                                        <p:attrNameLst>
                                          <p:attrName>ppt_x</p:attrName>
                                        </p:attrNameLst>
                                      </p:cBhvr>
                                      <p:tavLst>
                                        <p:tav tm="0">
                                          <p:val>
                                            <p:strVal val="#ppt_x-.2"/>
                                          </p:val>
                                        </p:tav>
                                        <p:tav tm="100000">
                                          <p:val>
                                            <p:strVal val="#ppt_x"/>
                                          </p:val>
                                        </p:tav>
                                      </p:tavLst>
                                    </p:anim>
                                    <p:anim calcmode="lin" valueType="num">
                                      <p:cBhvr>
                                        <p:cTn id="23" dur="500" fill="hold"/>
                                        <p:tgtEl>
                                          <p:spTgt spid="71685">
                                            <p:txEl>
                                              <p:pRg st="1" end="1"/>
                                            </p:txEl>
                                          </p:spTgt>
                                        </p:tgtEl>
                                        <p:attrNameLst>
                                          <p:attrName>ppt_y</p:attrName>
                                        </p:attrNameLst>
                                      </p:cBhvr>
                                      <p:tavLst>
                                        <p:tav tm="0">
                                          <p:val>
                                            <p:strVal val="#ppt_y"/>
                                          </p:val>
                                        </p:tav>
                                        <p:tav tm="100000">
                                          <p:val>
                                            <p:strVal val="#ppt_y"/>
                                          </p:val>
                                        </p:tav>
                                      </p:tavLst>
                                    </p:anim>
                                    <p:animEffect transition="in" filter="fade">
                                      <p:cBhvr>
                                        <p:cTn id="24" dur="500"/>
                                        <p:tgtEl>
                                          <p:spTgt spid="71685">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4" presetClass="entr" presetSubtype="0" accel="100000" fill="hold" grpId="0" nodeType="clickEffect">
                                  <p:stCondLst>
                                    <p:cond delay="0"/>
                                  </p:stCondLst>
                                  <p:childTnLst>
                                    <p:set>
                                      <p:cBhvr>
                                        <p:cTn id="28" dur="1" fill="hold">
                                          <p:stCondLst>
                                            <p:cond delay="0"/>
                                          </p:stCondLst>
                                        </p:cTn>
                                        <p:tgtEl>
                                          <p:spTgt spid="71685">
                                            <p:txEl>
                                              <p:pRg st="2" end="2"/>
                                            </p:txEl>
                                          </p:spTgt>
                                        </p:tgtEl>
                                        <p:attrNameLst>
                                          <p:attrName>style.visibility</p:attrName>
                                        </p:attrNameLst>
                                      </p:cBhvr>
                                      <p:to>
                                        <p:strVal val="visible"/>
                                      </p:to>
                                    </p:set>
                                    <p:anim calcmode="lin" valueType="num">
                                      <p:cBhvr>
                                        <p:cTn id="29" dur="500" fill="hold"/>
                                        <p:tgtEl>
                                          <p:spTgt spid="71685">
                                            <p:txEl>
                                              <p:pRg st="2" end="2"/>
                                            </p:txEl>
                                          </p:spTgt>
                                        </p:tgtEl>
                                        <p:attrNameLst>
                                          <p:attrName>ppt_w</p:attrName>
                                        </p:attrNameLst>
                                      </p:cBhvr>
                                      <p:tavLst>
                                        <p:tav tm="0">
                                          <p:val>
                                            <p:strVal val="#ppt_w*0.05"/>
                                          </p:val>
                                        </p:tav>
                                        <p:tav tm="100000">
                                          <p:val>
                                            <p:strVal val="#ppt_w"/>
                                          </p:val>
                                        </p:tav>
                                      </p:tavLst>
                                    </p:anim>
                                    <p:anim calcmode="lin" valueType="num">
                                      <p:cBhvr>
                                        <p:cTn id="30" dur="500" fill="hold"/>
                                        <p:tgtEl>
                                          <p:spTgt spid="71685">
                                            <p:txEl>
                                              <p:pRg st="2" end="2"/>
                                            </p:txEl>
                                          </p:spTgt>
                                        </p:tgtEl>
                                        <p:attrNameLst>
                                          <p:attrName>ppt_h</p:attrName>
                                        </p:attrNameLst>
                                      </p:cBhvr>
                                      <p:tavLst>
                                        <p:tav tm="0">
                                          <p:val>
                                            <p:strVal val="#ppt_h"/>
                                          </p:val>
                                        </p:tav>
                                        <p:tav tm="100000">
                                          <p:val>
                                            <p:strVal val="#ppt_h"/>
                                          </p:val>
                                        </p:tav>
                                      </p:tavLst>
                                    </p:anim>
                                    <p:anim calcmode="lin" valueType="num">
                                      <p:cBhvr>
                                        <p:cTn id="31" dur="500" fill="hold"/>
                                        <p:tgtEl>
                                          <p:spTgt spid="71685">
                                            <p:txEl>
                                              <p:pRg st="2" end="2"/>
                                            </p:txEl>
                                          </p:spTgt>
                                        </p:tgtEl>
                                        <p:attrNameLst>
                                          <p:attrName>ppt_x</p:attrName>
                                        </p:attrNameLst>
                                      </p:cBhvr>
                                      <p:tavLst>
                                        <p:tav tm="0">
                                          <p:val>
                                            <p:strVal val="#ppt_x-.2"/>
                                          </p:val>
                                        </p:tav>
                                        <p:tav tm="100000">
                                          <p:val>
                                            <p:strVal val="#ppt_x"/>
                                          </p:val>
                                        </p:tav>
                                      </p:tavLst>
                                    </p:anim>
                                    <p:anim calcmode="lin" valueType="num">
                                      <p:cBhvr>
                                        <p:cTn id="32" dur="500" fill="hold"/>
                                        <p:tgtEl>
                                          <p:spTgt spid="71685">
                                            <p:txEl>
                                              <p:pRg st="2" end="2"/>
                                            </p:txEl>
                                          </p:spTgt>
                                        </p:tgtEl>
                                        <p:attrNameLst>
                                          <p:attrName>ppt_y</p:attrName>
                                        </p:attrNameLst>
                                      </p:cBhvr>
                                      <p:tavLst>
                                        <p:tav tm="0">
                                          <p:val>
                                            <p:strVal val="#ppt_y"/>
                                          </p:val>
                                        </p:tav>
                                        <p:tav tm="100000">
                                          <p:val>
                                            <p:strVal val="#ppt_y"/>
                                          </p:val>
                                        </p:tav>
                                      </p:tavLst>
                                    </p:anim>
                                    <p:animEffect transition="in" filter="fade">
                                      <p:cBhvr>
                                        <p:cTn id="33" dur="500"/>
                                        <p:tgtEl>
                                          <p:spTgt spid="7168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animBg="1"/>
      <p:bldP spid="7168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C4A25-1893-4D93-8D11-8453AA5E9D30}"/>
              </a:ext>
            </a:extLst>
          </p:cNvPr>
          <p:cNvSpPr>
            <a:spLocks noGrp="1"/>
          </p:cNvSpPr>
          <p:nvPr>
            <p:ph type="title"/>
          </p:nvPr>
        </p:nvSpPr>
        <p:spPr/>
        <p:txBody>
          <a:bodyPr/>
          <a:lstStyle/>
          <a:p>
            <a:endParaRPr lang="en-IN"/>
          </a:p>
        </p:txBody>
      </p:sp>
      <p:pic>
        <p:nvPicPr>
          <p:cNvPr id="3074" name="Picture 2" descr=" VIOLATION OF KELVIN-PLANK STATEMENT LEADING&#10;TO VIOLATION OF CLAUSIUS STATEMENT:-&#10; ">
            <a:extLst>
              <a:ext uri="{FF2B5EF4-FFF2-40B4-BE49-F238E27FC236}">
                <a16:creationId xmlns:a16="http://schemas.microsoft.com/office/drawing/2014/main" id="{9B1AC452-F6D8-4A9D-B695-6EB41B7252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582" y="1231740"/>
            <a:ext cx="6076950" cy="43513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 VIOLATION OF CLAUSIUS STATEMENT LEADING TO&#10;VIOLATION OF KELVIN-PLANK STATEMENT :-&#10; ">
            <a:extLst>
              <a:ext uri="{FF2B5EF4-FFF2-40B4-BE49-F238E27FC236}">
                <a16:creationId xmlns:a16="http://schemas.microsoft.com/office/drawing/2014/main" id="{1985D54E-192F-425B-BE0E-02671125B21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652533" y="1231739"/>
            <a:ext cx="538395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686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63FB1875-9308-491F-9DC6-7F41AF15EA38}"/>
              </a:ext>
            </a:extLst>
          </p:cNvPr>
          <p:cNvSpPr>
            <a:spLocks noGrp="1" noChangeArrowheads="1"/>
          </p:cNvSpPr>
          <p:nvPr>
            <p:ph type="title"/>
          </p:nvPr>
        </p:nvSpPr>
        <p:spPr/>
        <p:txBody>
          <a:bodyPr/>
          <a:lstStyle/>
          <a:p>
            <a:pPr algn="l"/>
            <a:r>
              <a:rPr lang="en-US" altLang="zh-TW" sz="3200"/>
              <a:t>Equivalence of the two statements</a:t>
            </a:r>
          </a:p>
        </p:txBody>
      </p:sp>
      <p:graphicFrame>
        <p:nvGraphicFramePr>
          <p:cNvPr id="44035" name="Object 3">
            <a:extLst>
              <a:ext uri="{FF2B5EF4-FFF2-40B4-BE49-F238E27FC236}">
                <a16:creationId xmlns:a16="http://schemas.microsoft.com/office/drawing/2014/main" id="{ED8EDEA0-A56E-4F10-98DA-8C32A5020B87}"/>
              </a:ext>
            </a:extLst>
          </p:cNvPr>
          <p:cNvGraphicFramePr>
            <a:graphicFrameLocks noGrp="1" noChangeAspect="1"/>
          </p:cNvGraphicFramePr>
          <p:nvPr>
            <p:ph type="body" idx="1"/>
          </p:nvPr>
        </p:nvGraphicFramePr>
        <p:xfrm>
          <a:off x="2209800" y="2362200"/>
          <a:ext cx="8458200" cy="3562350"/>
        </p:xfrm>
        <a:graphic>
          <a:graphicData uri="http://schemas.openxmlformats.org/presentationml/2006/ole">
            <mc:AlternateContent xmlns:mc="http://schemas.openxmlformats.org/markup-compatibility/2006">
              <mc:Choice xmlns:v="urn:schemas-microsoft-com:vml" Requires="v">
                <p:oleObj name="PhotoImpact" r:id="rId2" imgW="6723810" imgH="2780952" progId="PI3.Image">
                  <p:embed/>
                </p:oleObj>
              </mc:Choice>
              <mc:Fallback>
                <p:oleObj name="PhotoImpact" r:id="rId2" imgW="6723810" imgH="2780952" progId="PI3.Image">
                  <p:embed/>
                  <p:pic>
                    <p:nvPicPr>
                      <p:cNvPr id="44035" name="Object 3">
                        <a:extLst>
                          <a:ext uri="{FF2B5EF4-FFF2-40B4-BE49-F238E27FC236}">
                            <a16:creationId xmlns:a16="http://schemas.microsoft.com/office/drawing/2014/main" id="{ED8EDEA0-A56E-4F10-98DA-8C32A5020B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362200"/>
                        <a:ext cx="8458200" cy="3562350"/>
                      </a:xfrm>
                      <a:prstGeom prst="rect">
                        <a:avLst/>
                      </a:prstGeom>
                    </p:spPr>
                  </p:pic>
                </p:oleObj>
              </mc:Fallback>
            </mc:AlternateContent>
          </a:graphicData>
        </a:graphic>
      </p:graphicFrame>
      <p:sp>
        <p:nvSpPr>
          <p:cNvPr id="44036" name="Text Box 4">
            <a:extLst>
              <a:ext uri="{FF2B5EF4-FFF2-40B4-BE49-F238E27FC236}">
                <a16:creationId xmlns:a16="http://schemas.microsoft.com/office/drawing/2014/main" id="{52AF9503-FBE3-4972-B81D-A9E6AC1E369D}"/>
              </a:ext>
            </a:extLst>
          </p:cNvPr>
          <p:cNvSpPr txBox="1">
            <a:spLocks noChangeArrowheads="1"/>
          </p:cNvSpPr>
          <p:nvPr/>
        </p:nvSpPr>
        <p:spPr bwMode="auto">
          <a:xfrm>
            <a:off x="5867400" y="2057400"/>
            <a:ext cx="2438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TW">
                <a:solidFill>
                  <a:srgbClr val="FF0000"/>
                </a:solidFill>
              </a:rPr>
              <a:t>(source)</a:t>
            </a:r>
          </a:p>
        </p:txBody>
      </p:sp>
      <p:sp>
        <p:nvSpPr>
          <p:cNvPr id="44037" name="Text Box 5">
            <a:extLst>
              <a:ext uri="{FF2B5EF4-FFF2-40B4-BE49-F238E27FC236}">
                <a16:creationId xmlns:a16="http://schemas.microsoft.com/office/drawing/2014/main" id="{DFE5978B-BE77-4CC6-9517-091B88F9FC12}"/>
              </a:ext>
            </a:extLst>
          </p:cNvPr>
          <p:cNvSpPr txBox="1">
            <a:spLocks noChangeArrowheads="1"/>
          </p:cNvSpPr>
          <p:nvPr/>
        </p:nvSpPr>
        <p:spPr bwMode="auto">
          <a:xfrm>
            <a:off x="5943600" y="5562600"/>
            <a:ext cx="2438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TW">
                <a:solidFill>
                  <a:srgbClr val="FF0000"/>
                </a:solidFill>
              </a:rPr>
              <a:t>(sink)</a:t>
            </a:r>
          </a:p>
        </p:txBody>
      </p:sp>
      <p:sp>
        <p:nvSpPr>
          <p:cNvPr id="44038" name="Text Box 6">
            <a:extLst>
              <a:ext uri="{FF2B5EF4-FFF2-40B4-BE49-F238E27FC236}">
                <a16:creationId xmlns:a16="http://schemas.microsoft.com/office/drawing/2014/main" id="{5EE00A19-49C9-42FA-97FB-BB26A5A94D5F}"/>
              </a:ext>
            </a:extLst>
          </p:cNvPr>
          <p:cNvSpPr txBox="1">
            <a:spLocks noChangeArrowheads="1"/>
          </p:cNvSpPr>
          <p:nvPr/>
        </p:nvSpPr>
        <p:spPr bwMode="auto">
          <a:xfrm>
            <a:off x="8305800" y="4343400"/>
            <a:ext cx="381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sz="1200"/>
              <a:t>=0</a:t>
            </a:r>
          </a:p>
        </p:txBody>
      </p:sp>
      <p:sp>
        <p:nvSpPr>
          <p:cNvPr id="44039" name="Rectangle 7">
            <a:extLst>
              <a:ext uri="{FF2B5EF4-FFF2-40B4-BE49-F238E27FC236}">
                <a16:creationId xmlns:a16="http://schemas.microsoft.com/office/drawing/2014/main" id="{51D32252-BE3D-4C96-B02F-2D2D0435DC1B}"/>
              </a:ext>
            </a:extLst>
          </p:cNvPr>
          <p:cNvSpPr>
            <a:spLocks noChangeArrowheads="1"/>
          </p:cNvSpPr>
          <p:nvPr/>
        </p:nvSpPr>
        <p:spPr bwMode="auto">
          <a:xfrm>
            <a:off x="4267200" y="3657600"/>
            <a:ext cx="685800" cy="3810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4040" name="Rectangle 8">
            <a:extLst>
              <a:ext uri="{FF2B5EF4-FFF2-40B4-BE49-F238E27FC236}">
                <a16:creationId xmlns:a16="http://schemas.microsoft.com/office/drawing/2014/main" id="{0B2E9FEB-556D-4C9C-B0A8-6E570CA7735E}"/>
              </a:ext>
            </a:extLst>
          </p:cNvPr>
          <p:cNvSpPr>
            <a:spLocks noChangeArrowheads="1"/>
          </p:cNvSpPr>
          <p:nvPr/>
        </p:nvSpPr>
        <p:spPr bwMode="auto">
          <a:xfrm>
            <a:off x="8077200" y="4267200"/>
            <a:ext cx="609600" cy="3810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graphicFrame>
        <p:nvGraphicFramePr>
          <p:cNvPr id="44041" name="Object 9">
            <a:extLst>
              <a:ext uri="{FF2B5EF4-FFF2-40B4-BE49-F238E27FC236}">
                <a16:creationId xmlns:a16="http://schemas.microsoft.com/office/drawing/2014/main" id="{42DF07E8-1655-4655-8AA2-8849B70CBC5C}"/>
              </a:ext>
            </a:extLst>
          </p:cNvPr>
          <p:cNvGraphicFramePr>
            <a:graphicFrameLocks noChangeAspect="1"/>
          </p:cNvGraphicFramePr>
          <p:nvPr/>
        </p:nvGraphicFramePr>
        <p:xfrm>
          <a:off x="6096001" y="3352801"/>
          <a:ext cx="333375" cy="303213"/>
        </p:xfrm>
        <a:graphic>
          <a:graphicData uri="http://schemas.openxmlformats.org/presentationml/2006/ole">
            <mc:AlternateContent xmlns:mc="http://schemas.openxmlformats.org/markup-compatibility/2006">
              <mc:Choice xmlns:v="urn:schemas-microsoft-com:vml" Requires="v">
                <p:oleObj name="PhotoImpact" r:id="rId4" imgW="209524" imgH="190426" progId="PI3.Image">
                  <p:embed/>
                </p:oleObj>
              </mc:Choice>
              <mc:Fallback>
                <p:oleObj name="PhotoImpact" r:id="rId4" imgW="209524" imgH="190426" progId="PI3.Image">
                  <p:embed/>
                  <p:pic>
                    <p:nvPicPr>
                      <p:cNvPr id="44041" name="Object 9">
                        <a:extLst>
                          <a:ext uri="{FF2B5EF4-FFF2-40B4-BE49-F238E27FC236}">
                            <a16:creationId xmlns:a16="http://schemas.microsoft.com/office/drawing/2014/main" id="{42DF07E8-1655-4655-8AA2-8849B70CBC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1" y="3352801"/>
                        <a:ext cx="333375" cy="303213"/>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34F7764B-7516-48E0-A0AF-DC730B14E924}"/>
              </a:ext>
            </a:extLst>
          </p:cNvPr>
          <p:cNvSpPr>
            <a:spLocks noGrp="1" noChangeArrowheads="1"/>
          </p:cNvSpPr>
          <p:nvPr>
            <p:ph type="title"/>
          </p:nvPr>
        </p:nvSpPr>
        <p:spPr/>
        <p:txBody>
          <a:bodyPr/>
          <a:lstStyle/>
          <a:p>
            <a:endParaRPr lang="zh-TW" altLang="en-US"/>
          </a:p>
        </p:txBody>
      </p:sp>
      <p:graphicFrame>
        <p:nvGraphicFramePr>
          <p:cNvPr id="45059" name="Object 3">
            <a:extLst>
              <a:ext uri="{FF2B5EF4-FFF2-40B4-BE49-F238E27FC236}">
                <a16:creationId xmlns:a16="http://schemas.microsoft.com/office/drawing/2014/main" id="{8B9FA164-D70E-4654-B5A7-2EF3B188DCF5}"/>
              </a:ext>
            </a:extLst>
          </p:cNvPr>
          <p:cNvGraphicFramePr>
            <a:graphicFrameLocks noGrp="1" noChangeAspect="1"/>
          </p:cNvGraphicFramePr>
          <p:nvPr>
            <p:ph type="body" idx="1"/>
          </p:nvPr>
        </p:nvGraphicFramePr>
        <p:xfrm>
          <a:off x="2333625" y="2484438"/>
          <a:ext cx="7958138" cy="3340100"/>
        </p:xfrm>
        <a:graphic>
          <a:graphicData uri="http://schemas.openxmlformats.org/presentationml/2006/ole">
            <mc:AlternateContent xmlns:mc="http://schemas.openxmlformats.org/markup-compatibility/2006">
              <mc:Choice xmlns:v="urn:schemas-microsoft-com:vml" Requires="v">
                <p:oleObj name="PhotoImpact" r:id="rId2" imgW="6104762" imgH="2561905" progId="PI3.Image">
                  <p:embed/>
                </p:oleObj>
              </mc:Choice>
              <mc:Fallback>
                <p:oleObj name="PhotoImpact" r:id="rId2" imgW="6104762" imgH="2561905" progId="PI3.Image">
                  <p:embed/>
                  <p:pic>
                    <p:nvPicPr>
                      <p:cNvPr id="45059" name="Object 3">
                        <a:extLst>
                          <a:ext uri="{FF2B5EF4-FFF2-40B4-BE49-F238E27FC236}">
                            <a16:creationId xmlns:a16="http://schemas.microsoft.com/office/drawing/2014/main" id="{8B9FA164-D70E-4654-B5A7-2EF3B188DC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25" y="2484438"/>
                        <a:ext cx="7958138" cy="3340100"/>
                      </a:xfrm>
                      <a:prstGeom prst="rect">
                        <a:avLst/>
                      </a:prstGeom>
                    </p:spPr>
                  </p:pic>
                </p:oleObj>
              </mc:Fallback>
            </mc:AlternateContent>
          </a:graphicData>
        </a:graphic>
      </p:graphicFrame>
      <p:sp>
        <p:nvSpPr>
          <p:cNvPr id="45060" name="Text Box 4">
            <a:extLst>
              <a:ext uri="{FF2B5EF4-FFF2-40B4-BE49-F238E27FC236}">
                <a16:creationId xmlns:a16="http://schemas.microsoft.com/office/drawing/2014/main" id="{3ECF8DB1-6632-4A6D-9D08-C39F06ED12AD}"/>
              </a:ext>
            </a:extLst>
          </p:cNvPr>
          <p:cNvSpPr txBox="1">
            <a:spLocks noChangeArrowheads="1"/>
          </p:cNvSpPr>
          <p:nvPr/>
        </p:nvSpPr>
        <p:spPr bwMode="auto">
          <a:xfrm>
            <a:off x="2743200" y="5715000"/>
            <a:ext cx="2057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1200"/>
              <a:t>(Impossible device)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6CFEB7A4-8CFA-4810-93B9-B15DBBBCBD74}"/>
              </a:ext>
            </a:extLst>
          </p:cNvPr>
          <p:cNvSpPr>
            <a:spLocks noGrp="1" noChangeArrowheads="1"/>
          </p:cNvSpPr>
          <p:nvPr>
            <p:ph type="title"/>
          </p:nvPr>
        </p:nvSpPr>
        <p:spPr/>
        <p:txBody>
          <a:bodyPr/>
          <a:lstStyle/>
          <a:p>
            <a:pPr algn="l"/>
            <a:r>
              <a:rPr lang="zh-TW" altLang="en-US" sz="2800" b="1">
                <a:solidFill>
                  <a:srgbClr val="A5A351"/>
                </a:solidFill>
                <a:effectLst>
                  <a:outerShdw blurRad="38100" dist="38100" dir="2700000" algn="tl">
                    <a:srgbClr val="C0C0C0"/>
                  </a:outerShdw>
                </a:effectLst>
                <a:latin typeface="TimesNewRomanPS-Bold" charset="0"/>
              </a:rPr>
              <a:t>7.5 </a:t>
            </a:r>
            <a:r>
              <a:rPr lang="en-US" altLang="zh-TW" sz="2800" b="1">
                <a:solidFill>
                  <a:srgbClr val="A5A351"/>
                </a:solidFill>
                <a:effectLst>
                  <a:outerShdw blurRad="38100" dist="38100" dir="2700000" algn="tl">
                    <a:srgbClr val="C0C0C0"/>
                  </a:outerShdw>
                </a:effectLst>
                <a:latin typeface="TimesNewRomanPS-Bold" charset="0"/>
              </a:rPr>
              <a:t>THE CARNOT CYCLE</a:t>
            </a:r>
            <a:endParaRPr lang="zh-TW" altLang="en-US" sz="2800" b="1">
              <a:solidFill>
                <a:srgbClr val="A5A351"/>
              </a:solidFill>
              <a:effectLst>
                <a:outerShdw blurRad="38100" dist="38100" dir="2700000" algn="tl">
                  <a:srgbClr val="C0C0C0"/>
                </a:outerShdw>
              </a:effectLst>
              <a:latin typeface="TimesNewRomanPS-Bold" charset="0"/>
            </a:endParaRPr>
          </a:p>
        </p:txBody>
      </p:sp>
      <p:graphicFrame>
        <p:nvGraphicFramePr>
          <p:cNvPr id="53251" name="Object 3">
            <a:extLst>
              <a:ext uri="{FF2B5EF4-FFF2-40B4-BE49-F238E27FC236}">
                <a16:creationId xmlns:a16="http://schemas.microsoft.com/office/drawing/2014/main" id="{D1685DCD-C73A-424B-9086-178CA4219495}"/>
              </a:ext>
            </a:extLst>
          </p:cNvPr>
          <p:cNvGraphicFramePr>
            <a:graphicFrameLocks noGrp="1" noChangeAspect="1"/>
          </p:cNvGraphicFramePr>
          <p:nvPr>
            <p:ph type="body" idx="1"/>
          </p:nvPr>
        </p:nvGraphicFramePr>
        <p:xfrm>
          <a:off x="2514600" y="1981200"/>
          <a:ext cx="7620000" cy="4706938"/>
        </p:xfrm>
        <a:graphic>
          <a:graphicData uri="http://schemas.openxmlformats.org/presentationml/2006/ole">
            <mc:AlternateContent xmlns:mc="http://schemas.openxmlformats.org/markup-compatibility/2006">
              <mc:Choice xmlns:v="urn:schemas-microsoft-com:vml" Requires="v">
                <p:oleObj name="PhotoImpact" r:id="rId2" imgW="5876190" imgH="3628571" progId="PI3.Image">
                  <p:embed/>
                </p:oleObj>
              </mc:Choice>
              <mc:Fallback>
                <p:oleObj name="PhotoImpact" r:id="rId2" imgW="5876190" imgH="3628571" progId="PI3.Image">
                  <p:embed/>
                  <p:pic>
                    <p:nvPicPr>
                      <p:cNvPr id="53251" name="Object 3">
                        <a:extLst>
                          <a:ext uri="{FF2B5EF4-FFF2-40B4-BE49-F238E27FC236}">
                            <a16:creationId xmlns:a16="http://schemas.microsoft.com/office/drawing/2014/main" id="{D1685DCD-C73A-424B-9086-178CA42194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981200"/>
                        <a:ext cx="7620000" cy="4706938"/>
                      </a:xfrm>
                      <a:prstGeom prst="rect">
                        <a:avLst/>
                      </a:prstGeom>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71F3A67-0664-44E1-B21C-AB7CAA4EAA2D}"/>
              </a:ext>
            </a:extLst>
          </p:cNvPr>
          <p:cNvSpPr>
            <a:spLocks noGrp="1" noChangeArrowheads="1"/>
          </p:cNvSpPr>
          <p:nvPr>
            <p:ph type="title"/>
          </p:nvPr>
        </p:nvSpPr>
        <p:spPr/>
        <p:txBody>
          <a:bodyPr/>
          <a:lstStyle/>
          <a:p>
            <a:endParaRPr lang="zh-TW" altLang="en-US"/>
          </a:p>
        </p:txBody>
      </p:sp>
      <p:graphicFrame>
        <p:nvGraphicFramePr>
          <p:cNvPr id="54275" name="Object 3">
            <a:extLst>
              <a:ext uri="{FF2B5EF4-FFF2-40B4-BE49-F238E27FC236}">
                <a16:creationId xmlns:a16="http://schemas.microsoft.com/office/drawing/2014/main" id="{C6D800BD-0F78-4FA9-8EEF-7B3A7E9F12F0}"/>
              </a:ext>
            </a:extLst>
          </p:cNvPr>
          <p:cNvGraphicFramePr>
            <a:graphicFrameLocks noGrp="1" noChangeAspect="1"/>
          </p:cNvGraphicFramePr>
          <p:nvPr>
            <p:ph type="body" idx="1"/>
          </p:nvPr>
        </p:nvGraphicFramePr>
        <p:xfrm>
          <a:off x="1524000" y="2057400"/>
          <a:ext cx="9144000" cy="2794000"/>
        </p:xfrm>
        <a:graphic>
          <a:graphicData uri="http://schemas.openxmlformats.org/presentationml/2006/ole">
            <mc:AlternateContent xmlns:mc="http://schemas.openxmlformats.org/markup-compatibility/2006">
              <mc:Choice xmlns:v="urn:schemas-microsoft-com:vml" Requires="v">
                <p:oleObj name="PhotoImpact" r:id="rId2" imgW="7000000" imgH="1914286" progId="PI3.Image">
                  <p:embed/>
                </p:oleObj>
              </mc:Choice>
              <mc:Fallback>
                <p:oleObj name="PhotoImpact" r:id="rId2" imgW="7000000" imgH="1914286" progId="PI3.Image">
                  <p:embed/>
                  <p:pic>
                    <p:nvPicPr>
                      <p:cNvPr id="54275" name="Object 3">
                        <a:extLst>
                          <a:ext uri="{FF2B5EF4-FFF2-40B4-BE49-F238E27FC236}">
                            <a16:creationId xmlns:a16="http://schemas.microsoft.com/office/drawing/2014/main" id="{C6D800BD-0F78-4FA9-8EEF-7B3A7E9F12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057400"/>
                        <a:ext cx="9144000" cy="2794000"/>
                      </a:xfrm>
                      <a:prstGeom prst="rect">
                        <a:avLst/>
                      </a:prstGeom>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788DB555-8719-459C-BC1C-ADD916F9CA64}"/>
              </a:ext>
            </a:extLst>
          </p:cNvPr>
          <p:cNvSpPr>
            <a:spLocks noGrp="1" noChangeArrowheads="1"/>
          </p:cNvSpPr>
          <p:nvPr>
            <p:ph type="title"/>
          </p:nvPr>
        </p:nvSpPr>
        <p:spPr/>
        <p:txBody>
          <a:bodyPr/>
          <a:lstStyle/>
          <a:p>
            <a:endParaRPr lang="zh-TW" altLang="en-US"/>
          </a:p>
        </p:txBody>
      </p:sp>
      <p:graphicFrame>
        <p:nvGraphicFramePr>
          <p:cNvPr id="55299" name="Object 3">
            <a:extLst>
              <a:ext uri="{FF2B5EF4-FFF2-40B4-BE49-F238E27FC236}">
                <a16:creationId xmlns:a16="http://schemas.microsoft.com/office/drawing/2014/main" id="{CB7E7A92-C36F-4291-8D17-4F01D00E81A5}"/>
              </a:ext>
            </a:extLst>
          </p:cNvPr>
          <p:cNvGraphicFramePr>
            <a:graphicFrameLocks noGrp="1" noChangeAspect="1"/>
          </p:cNvGraphicFramePr>
          <p:nvPr>
            <p:ph type="body" idx="1"/>
          </p:nvPr>
        </p:nvGraphicFramePr>
        <p:xfrm>
          <a:off x="2209800" y="2133601"/>
          <a:ext cx="8229600" cy="3178175"/>
        </p:xfrm>
        <a:graphic>
          <a:graphicData uri="http://schemas.openxmlformats.org/presentationml/2006/ole">
            <mc:AlternateContent xmlns:mc="http://schemas.openxmlformats.org/markup-compatibility/2006">
              <mc:Choice xmlns:v="urn:schemas-microsoft-com:vml" Requires="v">
                <p:oleObj name="PhotoImpact" r:id="rId2" imgW="5523810" imgH="2133333" progId="PI3.Image">
                  <p:embed/>
                </p:oleObj>
              </mc:Choice>
              <mc:Fallback>
                <p:oleObj name="PhotoImpact" r:id="rId2" imgW="5523810" imgH="2133333" progId="PI3.Image">
                  <p:embed/>
                  <p:pic>
                    <p:nvPicPr>
                      <p:cNvPr id="55299" name="Object 3">
                        <a:extLst>
                          <a:ext uri="{FF2B5EF4-FFF2-40B4-BE49-F238E27FC236}">
                            <a16:creationId xmlns:a16="http://schemas.microsoft.com/office/drawing/2014/main" id="{CB7E7A92-C36F-4291-8D17-4F01D00E81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133601"/>
                        <a:ext cx="8229600" cy="3178175"/>
                      </a:xfrm>
                      <a:prstGeom prst="rect">
                        <a:avLst/>
                      </a:prstGeom>
                    </p:spPr>
                  </p:pic>
                </p:oleObj>
              </mc:Fallback>
            </mc:AlternateContent>
          </a:graphicData>
        </a:graphic>
      </p:graphicFrame>
      <p:sp>
        <p:nvSpPr>
          <p:cNvPr id="55300" name="Line 4">
            <a:extLst>
              <a:ext uri="{FF2B5EF4-FFF2-40B4-BE49-F238E27FC236}">
                <a16:creationId xmlns:a16="http://schemas.microsoft.com/office/drawing/2014/main" id="{F8450F5D-43E3-4B4B-A21F-D635B8DD6C63}"/>
              </a:ext>
            </a:extLst>
          </p:cNvPr>
          <p:cNvSpPr>
            <a:spLocks noChangeShapeType="1"/>
          </p:cNvSpPr>
          <p:nvPr/>
        </p:nvSpPr>
        <p:spPr bwMode="auto">
          <a:xfrm>
            <a:off x="2819400" y="3200400"/>
            <a:ext cx="28956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55301" name="Line 5">
            <a:extLst>
              <a:ext uri="{FF2B5EF4-FFF2-40B4-BE49-F238E27FC236}">
                <a16:creationId xmlns:a16="http://schemas.microsoft.com/office/drawing/2014/main" id="{A316396E-7FDB-495D-9462-2612621A0A8C}"/>
              </a:ext>
            </a:extLst>
          </p:cNvPr>
          <p:cNvSpPr>
            <a:spLocks noChangeShapeType="1"/>
          </p:cNvSpPr>
          <p:nvPr/>
        </p:nvSpPr>
        <p:spPr bwMode="auto">
          <a:xfrm>
            <a:off x="2819400" y="3733800"/>
            <a:ext cx="2667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55302" name="Line 6">
            <a:extLst>
              <a:ext uri="{FF2B5EF4-FFF2-40B4-BE49-F238E27FC236}">
                <a16:creationId xmlns:a16="http://schemas.microsoft.com/office/drawing/2014/main" id="{C597BA84-B887-4BC5-88E4-840376DCE556}"/>
              </a:ext>
            </a:extLst>
          </p:cNvPr>
          <p:cNvSpPr>
            <a:spLocks noChangeShapeType="1"/>
          </p:cNvSpPr>
          <p:nvPr/>
        </p:nvSpPr>
        <p:spPr bwMode="auto">
          <a:xfrm>
            <a:off x="2819400" y="4343400"/>
            <a:ext cx="28956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55303" name="Line 7">
            <a:extLst>
              <a:ext uri="{FF2B5EF4-FFF2-40B4-BE49-F238E27FC236}">
                <a16:creationId xmlns:a16="http://schemas.microsoft.com/office/drawing/2014/main" id="{6DA88E9B-D059-4B21-AD68-BBA2540547EC}"/>
              </a:ext>
            </a:extLst>
          </p:cNvPr>
          <p:cNvSpPr>
            <a:spLocks noChangeShapeType="1"/>
          </p:cNvSpPr>
          <p:nvPr/>
        </p:nvSpPr>
        <p:spPr bwMode="auto">
          <a:xfrm>
            <a:off x="2819400" y="4876800"/>
            <a:ext cx="2667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5236E629-56C8-4886-B26F-29E2C23D910F}"/>
              </a:ext>
            </a:extLst>
          </p:cNvPr>
          <p:cNvSpPr>
            <a:spLocks noGrp="1" noChangeArrowheads="1"/>
          </p:cNvSpPr>
          <p:nvPr>
            <p:ph type="title"/>
          </p:nvPr>
        </p:nvSpPr>
        <p:spPr/>
        <p:txBody>
          <a:bodyPr/>
          <a:lstStyle/>
          <a:p>
            <a:pPr algn="l"/>
            <a:r>
              <a:rPr lang="zh-TW" altLang="en-US" sz="2400" b="1">
                <a:solidFill>
                  <a:srgbClr val="A5A351"/>
                </a:solidFill>
                <a:effectLst>
                  <a:outerShdw blurRad="38100" dist="38100" dir="2700000" algn="tl">
                    <a:srgbClr val="C0C0C0"/>
                  </a:outerShdw>
                </a:effectLst>
                <a:latin typeface="TimesNewRomanPS-Bold" charset="0"/>
              </a:rPr>
              <a:t>7.6 </a:t>
            </a:r>
            <a:r>
              <a:rPr lang="en-US" altLang="zh-TW" sz="2400" b="1">
                <a:solidFill>
                  <a:srgbClr val="A5A351"/>
                </a:solidFill>
                <a:effectLst>
                  <a:outerShdw blurRad="38100" dist="38100" dir="2700000" algn="tl">
                    <a:srgbClr val="C0C0C0"/>
                  </a:outerShdw>
                </a:effectLst>
                <a:latin typeface="TimesNewRomanPS-Bold" charset="0"/>
              </a:rPr>
              <a:t>TWO PROPOSITIONS REGARDING THE EFFICIENCY OF A CARNOT CYCLE</a:t>
            </a:r>
            <a:endParaRPr lang="zh-TW" altLang="en-US" sz="2400" b="1">
              <a:solidFill>
                <a:srgbClr val="A5A351"/>
              </a:solidFill>
              <a:effectLst>
                <a:outerShdw blurRad="38100" dist="38100" dir="2700000" algn="tl">
                  <a:srgbClr val="C0C0C0"/>
                </a:outerShdw>
              </a:effectLst>
              <a:latin typeface="TimesNewRomanPS-Bold" charset="0"/>
            </a:endParaRPr>
          </a:p>
        </p:txBody>
      </p:sp>
      <p:sp>
        <p:nvSpPr>
          <p:cNvPr id="59395" name="Rectangle 3">
            <a:extLst>
              <a:ext uri="{FF2B5EF4-FFF2-40B4-BE49-F238E27FC236}">
                <a16:creationId xmlns:a16="http://schemas.microsoft.com/office/drawing/2014/main" id="{2BCE005B-E4D5-4E66-8DE7-C5C2F01BD3F9}"/>
              </a:ext>
            </a:extLst>
          </p:cNvPr>
          <p:cNvSpPr>
            <a:spLocks noGrp="1" noChangeArrowheads="1"/>
          </p:cNvSpPr>
          <p:nvPr>
            <p:ph type="body" idx="1"/>
          </p:nvPr>
        </p:nvSpPr>
        <p:spPr>
          <a:xfrm>
            <a:off x="2333625" y="2214564"/>
            <a:ext cx="7958138" cy="2738437"/>
          </a:xfrm>
        </p:spPr>
        <p:txBody>
          <a:bodyPr/>
          <a:lstStyle/>
          <a:p>
            <a:r>
              <a:rPr lang="en-US" altLang="zh-TW" sz="2400" b="1">
                <a:solidFill>
                  <a:srgbClr val="A5A351"/>
                </a:solidFill>
                <a:effectLst>
                  <a:outerShdw blurRad="38100" dist="38100" dir="2700000" algn="tl">
                    <a:srgbClr val="C0C0C0"/>
                  </a:outerShdw>
                </a:effectLst>
                <a:latin typeface="TimesNewRomanPS-Bold" charset="0"/>
              </a:rPr>
              <a:t>First Proposition</a:t>
            </a:r>
            <a:br>
              <a:rPr lang="en-US" altLang="zh-TW" sz="2400" b="1">
                <a:latin typeface="TimesNewRomanPS-Bold" charset="0"/>
              </a:rPr>
            </a:br>
            <a:r>
              <a:rPr lang="en-US" altLang="zh-TW" sz="2400" b="1">
                <a:latin typeface="TimesNewRomanPS" charset="0"/>
              </a:rPr>
              <a:t>It is impossible to construct an engine that operates between two given reservoirs and is more efficient than a </a:t>
            </a:r>
            <a:r>
              <a:rPr lang="en-US" altLang="zh-TW" sz="2400" b="1">
                <a:solidFill>
                  <a:srgbClr val="FF0000"/>
                </a:solidFill>
                <a:latin typeface="TimesNewRomanPS" charset="0"/>
              </a:rPr>
              <a:t>reversible engine</a:t>
            </a:r>
            <a:r>
              <a:rPr lang="en-US" altLang="zh-TW" sz="2400" b="1">
                <a:latin typeface="TimesNewRomanPS" charset="0"/>
              </a:rPr>
              <a:t> operating between the same two reservoirs.</a:t>
            </a:r>
            <a:endParaRPr lang="zh-TW" altLang="en-US" sz="2400" b="1">
              <a:latin typeface="TimesNewRomanPS" charset="0"/>
            </a:endParaRPr>
          </a:p>
        </p:txBody>
      </p:sp>
      <p:sp>
        <p:nvSpPr>
          <p:cNvPr id="4" name="Rectangle 3">
            <a:extLst>
              <a:ext uri="{FF2B5EF4-FFF2-40B4-BE49-F238E27FC236}">
                <a16:creationId xmlns:a16="http://schemas.microsoft.com/office/drawing/2014/main" id="{322C19D4-A097-4507-9709-0D73141FB035}"/>
              </a:ext>
            </a:extLst>
          </p:cNvPr>
          <p:cNvSpPr txBox="1">
            <a:spLocks noChangeArrowheads="1"/>
          </p:cNvSpPr>
          <p:nvPr/>
        </p:nvSpPr>
        <p:spPr>
          <a:xfrm>
            <a:off x="2333624" y="3981000"/>
            <a:ext cx="9020175" cy="21398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2400" b="1">
                <a:solidFill>
                  <a:srgbClr val="A5A351"/>
                </a:solidFill>
                <a:effectLst>
                  <a:outerShdw blurRad="38100" dist="38100" dir="2700000" algn="tl">
                    <a:srgbClr val="C0C0C0"/>
                  </a:outerShdw>
                </a:effectLst>
                <a:latin typeface="TimesNewRomanPS-Bold" charset="0"/>
              </a:rPr>
              <a:t>Second Proposition</a:t>
            </a:r>
            <a:br>
              <a:rPr lang="en-US" altLang="zh-TW" sz="2000" b="1">
                <a:solidFill>
                  <a:srgbClr val="003366"/>
                </a:solidFill>
                <a:latin typeface="TimesNewRomanPS-Bold" charset="0"/>
              </a:rPr>
            </a:br>
            <a:r>
              <a:rPr lang="en-US" altLang="zh-TW" sz="2000" b="1">
                <a:solidFill>
                  <a:srgbClr val="003366"/>
                </a:solidFill>
                <a:latin typeface="TimesNewRomanPS" charset="0"/>
              </a:rPr>
              <a:t>All engines that operate on the Carnot cycle between two given constant </a:t>
            </a:r>
            <a:r>
              <a:rPr lang="en-US" altLang="zh-TW" sz="2000" b="1">
                <a:solidFill>
                  <a:srgbClr val="FF0000"/>
                </a:solidFill>
                <a:latin typeface="TimesNewRomanPS" charset="0"/>
              </a:rPr>
              <a:t>temperature</a:t>
            </a:r>
            <a:r>
              <a:rPr lang="en-US" altLang="zh-TW" sz="2000" b="1">
                <a:solidFill>
                  <a:srgbClr val="003366"/>
                </a:solidFill>
                <a:latin typeface="TimesNewRomanPS" charset="0"/>
              </a:rPr>
              <a:t> reservoirs have the same </a:t>
            </a:r>
            <a:r>
              <a:rPr lang="en-US" altLang="zh-TW" sz="2000" b="1">
                <a:solidFill>
                  <a:srgbClr val="FF0000"/>
                </a:solidFill>
                <a:latin typeface="TimesNewRomanPS" charset="0"/>
              </a:rPr>
              <a:t>efficiency</a:t>
            </a:r>
            <a:r>
              <a:rPr lang="en-US" altLang="zh-TW" sz="2000" b="1">
                <a:solidFill>
                  <a:srgbClr val="003366"/>
                </a:solidFill>
                <a:latin typeface="TimesNewRomanPS" charset="0"/>
              </a:rPr>
              <a:t>.</a:t>
            </a:r>
            <a:endParaRPr lang="zh-TW" altLang="en-US" sz="2000" b="1" dirty="0">
              <a:solidFill>
                <a:srgbClr val="003366"/>
              </a:solidFill>
              <a:latin typeface="TimesNewRomanPS"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0A63BFD9-606D-423E-9050-6041C87870B2}"/>
              </a:ext>
            </a:extLst>
          </p:cNvPr>
          <p:cNvSpPr>
            <a:spLocks noGrp="1" noChangeArrowheads="1"/>
          </p:cNvSpPr>
          <p:nvPr>
            <p:ph type="title"/>
          </p:nvPr>
        </p:nvSpPr>
        <p:spPr/>
        <p:txBody>
          <a:bodyPr/>
          <a:lstStyle/>
          <a:p>
            <a:pPr algn="l"/>
            <a:r>
              <a:rPr lang="en-US" altLang="zh-TW" sz="2800" b="1">
                <a:solidFill>
                  <a:srgbClr val="A5A351"/>
                </a:solidFill>
                <a:effectLst>
                  <a:outerShdw blurRad="38100" dist="38100" dir="2700000" algn="tl">
                    <a:srgbClr val="C0C0C0"/>
                  </a:outerShdw>
                </a:effectLst>
                <a:latin typeface="TimesNewRomanPS" charset="0"/>
              </a:rPr>
              <a:t>The thermodynamic scale</a:t>
            </a:r>
            <a:endParaRPr lang="zh-TW" altLang="en-US" sz="2800" b="1">
              <a:solidFill>
                <a:srgbClr val="A5A351"/>
              </a:solidFill>
              <a:effectLst>
                <a:outerShdw blurRad="38100" dist="38100" dir="2700000" algn="tl">
                  <a:srgbClr val="C0C0C0"/>
                </a:outerShdw>
              </a:effectLst>
              <a:latin typeface="TimesNewRomanPS" charset="0"/>
            </a:endParaRPr>
          </a:p>
        </p:txBody>
      </p:sp>
      <p:graphicFrame>
        <p:nvGraphicFramePr>
          <p:cNvPr id="62467" name="Object 3">
            <a:extLst>
              <a:ext uri="{FF2B5EF4-FFF2-40B4-BE49-F238E27FC236}">
                <a16:creationId xmlns:a16="http://schemas.microsoft.com/office/drawing/2014/main" id="{637C4778-9449-4D8D-8780-AE2C0B6BB08B}"/>
              </a:ext>
            </a:extLst>
          </p:cNvPr>
          <p:cNvGraphicFramePr>
            <a:graphicFrameLocks noGrp="1" noChangeAspect="1"/>
          </p:cNvGraphicFramePr>
          <p:nvPr>
            <p:ph type="body" idx="1"/>
          </p:nvPr>
        </p:nvGraphicFramePr>
        <p:xfrm>
          <a:off x="1524000" y="2022476"/>
          <a:ext cx="8686800" cy="4835525"/>
        </p:xfrm>
        <a:graphic>
          <a:graphicData uri="http://schemas.openxmlformats.org/presentationml/2006/ole">
            <mc:AlternateContent xmlns:mc="http://schemas.openxmlformats.org/markup-compatibility/2006">
              <mc:Choice xmlns:v="urn:schemas-microsoft-com:vml" Requires="v">
                <p:oleObj name="PhotoImpact" r:id="rId2" imgW="5552381" imgH="2495238" progId="PI3.Image">
                  <p:embed/>
                </p:oleObj>
              </mc:Choice>
              <mc:Fallback>
                <p:oleObj name="PhotoImpact" r:id="rId2" imgW="5552381" imgH="2495238" progId="PI3.Image">
                  <p:embed/>
                  <p:pic>
                    <p:nvPicPr>
                      <p:cNvPr id="62467" name="Object 3">
                        <a:extLst>
                          <a:ext uri="{FF2B5EF4-FFF2-40B4-BE49-F238E27FC236}">
                            <a16:creationId xmlns:a16="http://schemas.microsoft.com/office/drawing/2014/main" id="{637C4778-9449-4D8D-8780-AE2C0B6BB0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022476"/>
                        <a:ext cx="8686800" cy="4835525"/>
                      </a:xfrm>
                      <a:prstGeom prst="rect">
                        <a:avLst/>
                      </a:prstGeom>
                    </p:spPr>
                  </p:pic>
                </p:oleObj>
              </mc:Fallback>
            </mc:AlternateContent>
          </a:graphicData>
        </a:graphic>
      </p:graphicFrame>
      <p:sp>
        <p:nvSpPr>
          <p:cNvPr id="62468" name="Line 4">
            <a:extLst>
              <a:ext uri="{FF2B5EF4-FFF2-40B4-BE49-F238E27FC236}">
                <a16:creationId xmlns:a16="http://schemas.microsoft.com/office/drawing/2014/main" id="{DC7A9F68-2C16-4546-A4C7-59E1D95795B8}"/>
              </a:ext>
            </a:extLst>
          </p:cNvPr>
          <p:cNvSpPr>
            <a:spLocks noChangeShapeType="1"/>
          </p:cNvSpPr>
          <p:nvPr/>
        </p:nvSpPr>
        <p:spPr bwMode="auto">
          <a:xfrm>
            <a:off x="6096000" y="2362200"/>
            <a:ext cx="39624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62469" name="Line 5">
            <a:extLst>
              <a:ext uri="{FF2B5EF4-FFF2-40B4-BE49-F238E27FC236}">
                <a16:creationId xmlns:a16="http://schemas.microsoft.com/office/drawing/2014/main" id="{5B711F94-4FCB-4F62-B230-095D421A619A}"/>
              </a:ext>
            </a:extLst>
          </p:cNvPr>
          <p:cNvSpPr>
            <a:spLocks noChangeShapeType="1"/>
          </p:cNvSpPr>
          <p:nvPr/>
        </p:nvSpPr>
        <p:spPr bwMode="auto">
          <a:xfrm>
            <a:off x="1524000" y="2743200"/>
            <a:ext cx="6400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62470" name="Oval 6">
            <a:extLst>
              <a:ext uri="{FF2B5EF4-FFF2-40B4-BE49-F238E27FC236}">
                <a16:creationId xmlns:a16="http://schemas.microsoft.com/office/drawing/2014/main" id="{D3F050EB-E05F-4112-A7E5-29EC0A29BCFC}"/>
              </a:ext>
            </a:extLst>
          </p:cNvPr>
          <p:cNvSpPr>
            <a:spLocks noChangeArrowheads="1"/>
          </p:cNvSpPr>
          <p:nvPr/>
        </p:nvSpPr>
        <p:spPr bwMode="auto">
          <a:xfrm>
            <a:off x="6705600" y="2362200"/>
            <a:ext cx="1295400" cy="304800"/>
          </a:xfrm>
          <a:prstGeom prst="ellipse">
            <a:avLst/>
          </a:prstGeom>
          <a:noFill/>
          <a:ln w="38100">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2471" name="Line 7">
            <a:extLst>
              <a:ext uri="{FF2B5EF4-FFF2-40B4-BE49-F238E27FC236}">
                <a16:creationId xmlns:a16="http://schemas.microsoft.com/office/drawing/2014/main" id="{DBE0FBCB-DCA6-46FE-8F5D-87F5D2770AB1}"/>
              </a:ext>
            </a:extLst>
          </p:cNvPr>
          <p:cNvSpPr>
            <a:spLocks noChangeShapeType="1"/>
          </p:cNvSpPr>
          <p:nvPr/>
        </p:nvSpPr>
        <p:spPr bwMode="auto">
          <a:xfrm>
            <a:off x="2209800" y="5257800"/>
            <a:ext cx="77724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62472" name="Line 8">
            <a:extLst>
              <a:ext uri="{FF2B5EF4-FFF2-40B4-BE49-F238E27FC236}">
                <a16:creationId xmlns:a16="http://schemas.microsoft.com/office/drawing/2014/main" id="{44CA4F43-638E-4E50-879E-C0BF9BABB162}"/>
              </a:ext>
            </a:extLst>
          </p:cNvPr>
          <p:cNvSpPr>
            <a:spLocks noChangeShapeType="1"/>
          </p:cNvSpPr>
          <p:nvPr/>
        </p:nvSpPr>
        <p:spPr bwMode="auto">
          <a:xfrm>
            <a:off x="1524000" y="5638800"/>
            <a:ext cx="9906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62473" name="Line 9">
            <a:extLst>
              <a:ext uri="{FF2B5EF4-FFF2-40B4-BE49-F238E27FC236}">
                <a16:creationId xmlns:a16="http://schemas.microsoft.com/office/drawing/2014/main" id="{65ED3164-9D61-403B-B9E0-DA42EF836D38}"/>
              </a:ext>
            </a:extLst>
          </p:cNvPr>
          <p:cNvSpPr>
            <a:spLocks noChangeShapeType="1"/>
          </p:cNvSpPr>
          <p:nvPr/>
        </p:nvSpPr>
        <p:spPr bwMode="auto">
          <a:xfrm>
            <a:off x="2590800" y="5638800"/>
            <a:ext cx="13716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62474" name="Line 10">
            <a:extLst>
              <a:ext uri="{FF2B5EF4-FFF2-40B4-BE49-F238E27FC236}">
                <a16:creationId xmlns:a16="http://schemas.microsoft.com/office/drawing/2014/main" id="{DFE73BC9-9B36-41CF-98BF-B8F31BC6CB1E}"/>
              </a:ext>
            </a:extLst>
          </p:cNvPr>
          <p:cNvSpPr>
            <a:spLocks noChangeShapeType="1"/>
          </p:cNvSpPr>
          <p:nvPr/>
        </p:nvSpPr>
        <p:spPr bwMode="auto">
          <a:xfrm>
            <a:off x="4038600" y="5638800"/>
            <a:ext cx="37338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62475" name="Rectangle 11">
            <a:extLst>
              <a:ext uri="{FF2B5EF4-FFF2-40B4-BE49-F238E27FC236}">
                <a16:creationId xmlns:a16="http://schemas.microsoft.com/office/drawing/2014/main" id="{2000DEF9-11E9-4E89-AADB-BCAC3707B85A}"/>
              </a:ext>
            </a:extLst>
          </p:cNvPr>
          <p:cNvSpPr>
            <a:spLocks noChangeArrowheads="1"/>
          </p:cNvSpPr>
          <p:nvPr/>
        </p:nvSpPr>
        <p:spPr bwMode="auto">
          <a:xfrm>
            <a:off x="4953000" y="5867400"/>
            <a:ext cx="1752600" cy="8382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1022A62D-0E7A-4886-ACB9-560B36CECC21}"/>
              </a:ext>
            </a:extLst>
          </p:cNvPr>
          <p:cNvSpPr>
            <a:spLocks noGrp="1" noChangeArrowheads="1"/>
          </p:cNvSpPr>
          <p:nvPr>
            <p:ph type="title"/>
          </p:nvPr>
        </p:nvSpPr>
        <p:spPr/>
        <p:txBody>
          <a:bodyPr/>
          <a:lstStyle/>
          <a:p>
            <a:endParaRPr lang="zh-TW" altLang="en-US"/>
          </a:p>
        </p:txBody>
      </p:sp>
      <p:graphicFrame>
        <p:nvGraphicFramePr>
          <p:cNvPr id="63492" name="Object 4">
            <a:extLst>
              <a:ext uri="{FF2B5EF4-FFF2-40B4-BE49-F238E27FC236}">
                <a16:creationId xmlns:a16="http://schemas.microsoft.com/office/drawing/2014/main" id="{6F6D8C14-2DF7-4837-A5E3-1E14A77FBD7D}"/>
              </a:ext>
            </a:extLst>
          </p:cNvPr>
          <p:cNvGraphicFramePr>
            <a:graphicFrameLocks noGrp="1" noChangeAspect="1"/>
          </p:cNvGraphicFramePr>
          <p:nvPr>
            <p:ph type="body" idx="1"/>
          </p:nvPr>
        </p:nvGraphicFramePr>
        <p:xfrm>
          <a:off x="2333625" y="2703513"/>
          <a:ext cx="7958138" cy="2901950"/>
        </p:xfrm>
        <a:graphic>
          <a:graphicData uri="http://schemas.openxmlformats.org/presentationml/2006/ole">
            <mc:AlternateContent xmlns:mc="http://schemas.openxmlformats.org/markup-compatibility/2006">
              <mc:Choice xmlns:v="urn:schemas-microsoft-com:vml" Requires="v">
                <p:oleObj name="PhotoImpact" r:id="rId2" imgW="5590476" imgH="2038095" progId="PI3.Image">
                  <p:embed/>
                </p:oleObj>
              </mc:Choice>
              <mc:Fallback>
                <p:oleObj name="PhotoImpact" r:id="rId2" imgW="5590476" imgH="2038095" progId="PI3.Image">
                  <p:embed/>
                  <p:pic>
                    <p:nvPicPr>
                      <p:cNvPr id="63492" name="Object 4">
                        <a:extLst>
                          <a:ext uri="{FF2B5EF4-FFF2-40B4-BE49-F238E27FC236}">
                            <a16:creationId xmlns:a16="http://schemas.microsoft.com/office/drawing/2014/main" id="{6F6D8C14-2DF7-4837-A5E3-1E14A77FBD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25" y="2703513"/>
                        <a:ext cx="7958138" cy="2901950"/>
                      </a:xfrm>
                      <a:prstGeom prst="rect">
                        <a:avLst/>
                      </a:prstGeom>
                    </p:spPr>
                  </p:pic>
                </p:oleObj>
              </mc:Fallback>
            </mc:AlternateContent>
          </a:graphicData>
        </a:graphic>
      </p:graphicFrame>
      <p:sp>
        <p:nvSpPr>
          <p:cNvPr id="63493" name="Line 5">
            <a:extLst>
              <a:ext uri="{FF2B5EF4-FFF2-40B4-BE49-F238E27FC236}">
                <a16:creationId xmlns:a16="http://schemas.microsoft.com/office/drawing/2014/main" id="{ADB93F5E-BC90-4F83-AB2E-4B3F5AD8B3DC}"/>
              </a:ext>
            </a:extLst>
          </p:cNvPr>
          <p:cNvSpPr>
            <a:spLocks noChangeShapeType="1"/>
          </p:cNvSpPr>
          <p:nvPr/>
        </p:nvSpPr>
        <p:spPr bwMode="auto">
          <a:xfrm>
            <a:off x="2438400" y="4495800"/>
            <a:ext cx="76962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63494" name="Line 6">
            <a:extLst>
              <a:ext uri="{FF2B5EF4-FFF2-40B4-BE49-F238E27FC236}">
                <a16:creationId xmlns:a16="http://schemas.microsoft.com/office/drawing/2014/main" id="{A24265A8-C4FD-4EDB-B1FA-60FEDB68C727}"/>
              </a:ext>
            </a:extLst>
          </p:cNvPr>
          <p:cNvSpPr>
            <a:spLocks noChangeShapeType="1"/>
          </p:cNvSpPr>
          <p:nvPr/>
        </p:nvSpPr>
        <p:spPr bwMode="auto">
          <a:xfrm>
            <a:off x="2438400" y="4724400"/>
            <a:ext cx="74676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63495" name="Line 7">
            <a:extLst>
              <a:ext uri="{FF2B5EF4-FFF2-40B4-BE49-F238E27FC236}">
                <a16:creationId xmlns:a16="http://schemas.microsoft.com/office/drawing/2014/main" id="{0314BFCF-8D28-4C0B-840A-656FE4489482}"/>
              </a:ext>
            </a:extLst>
          </p:cNvPr>
          <p:cNvSpPr>
            <a:spLocks noChangeShapeType="1"/>
          </p:cNvSpPr>
          <p:nvPr/>
        </p:nvSpPr>
        <p:spPr bwMode="auto">
          <a:xfrm>
            <a:off x="7162800" y="5029200"/>
            <a:ext cx="29718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63496" name="Line 8">
            <a:extLst>
              <a:ext uri="{FF2B5EF4-FFF2-40B4-BE49-F238E27FC236}">
                <a16:creationId xmlns:a16="http://schemas.microsoft.com/office/drawing/2014/main" id="{140E1084-0BCF-43A1-AC1A-0FB11CC4E577}"/>
              </a:ext>
            </a:extLst>
          </p:cNvPr>
          <p:cNvSpPr>
            <a:spLocks noChangeShapeType="1"/>
          </p:cNvSpPr>
          <p:nvPr/>
        </p:nvSpPr>
        <p:spPr bwMode="auto">
          <a:xfrm>
            <a:off x="5867400" y="5257800"/>
            <a:ext cx="4267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63497" name="Line 9">
            <a:extLst>
              <a:ext uri="{FF2B5EF4-FFF2-40B4-BE49-F238E27FC236}">
                <a16:creationId xmlns:a16="http://schemas.microsoft.com/office/drawing/2014/main" id="{3EB6D255-542A-4A46-893F-377D84BD1C65}"/>
              </a:ext>
            </a:extLst>
          </p:cNvPr>
          <p:cNvSpPr>
            <a:spLocks noChangeShapeType="1"/>
          </p:cNvSpPr>
          <p:nvPr/>
        </p:nvSpPr>
        <p:spPr bwMode="auto">
          <a:xfrm>
            <a:off x="2438400" y="5562600"/>
            <a:ext cx="914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63498" name="Rectangle 10">
            <a:extLst>
              <a:ext uri="{FF2B5EF4-FFF2-40B4-BE49-F238E27FC236}">
                <a16:creationId xmlns:a16="http://schemas.microsoft.com/office/drawing/2014/main" id="{FE3592F6-CCCB-4A2A-B34D-A3374F698F9A}"/>
              </a:ext>
            </a:extLst>
          </p:cNvPr>
          <p:cNvSpPr>
            <a:spLocks noChangeArrowheads="1"/>
          </p:cNvSpPr>
          <p:nvPr/>
        </p:nvSpPr>
        <p:spPr bwMode="auto">
          <a:xfrm>
            <a:off x="4648200" y="3505200"/>
            <a:ext cx="3429000" cy="6858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A3A28395-F5EB-4349-B1CB-0C63AB020BCF}"/>
              </a:ext>
            </a:extLst>
          </p:cNvPr>
          <p:cNvSpPr>
            <a:spLocks noGrp="1" noChangeArrowheads="1"/>
          </p:cNvSpPr>
          <p:nvPr>
            <p:ph type="title"/>
          </p:nvPr>
        </p:nvSpPr>
        <p:spPr/>
        <p:txBody>
          <a:bodyPr/>
          <a:lstStyle/>
          <a:p>
            <a:pPr algn="l"/>
            <a:r>
              <a:rPr lang="en-US" altLang="zh-TW" sz="2800" b="1">
                <a:effectLst>
                  <a:outerShdw blurRad="38100" dist="38100" dir="2700000" algn="tl">
                    <a:srgbClr val="C0C0C0"/>
                  </a:outerShdw>
                </a:effectLst>
              </a:rPr>
              <a:t>How is the ideal-gas temperature determined ?</a:t>
            </a:r>
            <a:endParaRPr lang="zh-TW" altLang="en-US" sz="2800" b="1">
              <a:effectLst>
                <a:outerShdw blurRad="38100" dist="38100" dir="2700000" algn="tl">
                  <a:srgbClr val="C0C0C0"/>
                </a:outerShdw>
              </a:effectLst>
            </a:endParaRPr>
          </a:p>
        </p:txBody>
      </p:sp>
      <p:graphicFrame>
        <p:nvGraphicFramePr>
          <p:cNvPr id="66563" name="Object 3">
            <a:extLst>
              <a:ext uri="{FF2B5EF4-FFF2-40B4-BE49-F238E27FC236}">
                <a16:creationId xmlns:a16="http://schemas.microsoft.com/office/drawing/2014/main" id="{34DDDB27-808D-407C-AED7-6DAE181A68CA}"/>
              </a:ext>
            </a:extLst>
          </p:cNvPr>
          <p:cNvGraphicFramePr>
            <a:graphicFrameLocks noGrp="1" noChangeAspect="1"/>
          </p:cNvGraphicFramePr>
          <p:nvPr>
            <p:ph type="body" idx="1"/>
          </p:nvPr>
        </p:nvGraphicFramePr>
        <p:xfrm>
          <a:off x="2333625" y="2393951"/>
          <a:ext cx="7958138" cy="3522663"/>
        </p:xfrm>
        <a:graphic>
          <a:graphicData uri="http://schemas.openxmlformats.org/presentationml/2006/ole">
            <mc:AlternateContent xmlns:mc="http://schemas.openxmlformats.org/markup-compatibility/2006">
              <mc:Choice xmlns:v="urn:schemas-microsoft-com:vml" Requires="v">
                <p:oleObj name="PhotoImpact" r:id="rId2" imgW="5809524" imgH="2571429" progId="PI3.Image">
                  <p:embed/>
                </p:oleObj>
              </mc:Choice>
              <mc:Fallback>
                <p:oleObj name="PhotoImpact" r:id="rId2" imgW="5809524" imgH="2571429" progId="PI3.Image">
                  <p:embed/>
                  <p:pic>
                    <p:nvPicPr>
                      <p:cNvPr id="66563" name="Object 3">
                        <a:extLst>
                          <a:ext uri="{FF2B5EF4-FFF2-40B4-BE49-F238E27FC236}">
                            <a16:creationId xmlns:a16="http://schemas.microsoft.com/office/drawing/2014/main" id="{34DDDB27-808D-407C-AED7-6DAE181A68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25" y="2393951"/>
                        <a:ext cx="7958138" cy="3522663"/>
                      </a:xfrm>
                      <a:prstGeom prst="rect">
                        <a:avLst/>
                      </a:prstGeom>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 WHY 2ND LAW OF THERMODYNAMICS:-&#10; The 1st law of thermodynamics states that a&#10;certain energy flow takes place when a sys...">
            <a:extLst>
              <a:ext uri="{FF2B5EF4-FFF2-40B4-BE49-F238E27FC236}">
                <a16:creationId xmlns:a16="http://schemas.microsoft.com/office/drawing/2014/main" id="{85F7A5CE-2901-4470-9E2F-37A3344B52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028" y="513184"/>
            <a:ext cx="10086391" cy="5701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268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8" name="Group 6">
            <a:extLst>
              <a:ext uri="{FF2B5EF4-FFF2-40B4-BE49-F238E27FC236}">
                <a16:creationId xmlns:a16="http://schemas.microsoft.com/office/drawing/2014/main" id="{C5F7208D-6D2D-4C76-9620-0CBD902C12B4}"/>
              </a:ext>
            </a:extLst>
          </p:cNvPr>
          <p:cNvGrpSpPr>
            <a:grpSpLocks/>
          </p:cNvGrpSpPr>
          <p:nvPr/>
        </p:nvGrpSpPr>
        <p:grpSpPr bwMode="auto">
          <a:xfrm>
            <a:off x="2209800" y="304800"/>
            <a:ext cx="6705600" cy="6324600"/>
            <a:chOff x="432" y="240"/>
            <a:chExt cx="3456" cy="3846"/>
          </a:xfrm>
        </p:grpSpPr>
        <p:graphicFrame>
          <p:nvGraphicFramePr>
            <p:cNvPr id="69636" name="Object 4">
              <a:extLst>
                <a:ext uri="{FF2B5EF4-FFF2-40B4-BE49-F238E27FC236}">
                  <a16:creationId xmlns:a16="http://schemas.microsoft.com/office/drawing/2014/main" id="{B1B7ACDD-74F3-4D1E-9B83-312515D5307B}"/>
                </a:ext>
              </a:extLst>
            </p:cNvPr>
            <p:cNvGraphicFramePr>
              <a:graphicFrameLocks noChangeAspect="1"/>
            </p:cNvGraphicFramePr>
            <p:nvPr/>
          </p:nvGraphicFramePr>
          <p:xfrm>
            <a:off x="432" y="240"/>
            <a:ext cx="3456" cy="695"/>
          </p:xfrm>
          <a:graphic>
            <a:graphicData uri="http://schemas.openxmlformats.org/presentationml/2006/ole">
              <mc:AlternateContent xmlns:mc="http://schemas.openxmlformats.org/markup-compatibility/2006">
                <mc:Choice xmlns:v="urn:schemas-microsoft-com:vml" Requires="v">
                  <p:oleObj name="PhotoImpact" r:id="rId2" imgW="4952381" imgH="1019048" progId="PI3.Image">
                    <p:embed/>
                  </p:oleObj>
                </mc:Choice>
                <mc:Fallback>
                  <p:oleObj name="PhotoImpact" r:id="rId2" imgW="4952381" imgH="1019048" progId="PI3.Image">
                    <p:embed/>
                    <p:pic>
                      <p:nvPicPr>
                        <p:cNvPr id="69636" name="Object 4">
                          <a:extLst>
                            <a:ext uri="{FF2B5EF4-FFF2-40B4-BE49-F238E27FC236}">
                              <a16:creationId xmlns:a16="http://schemas.microsoft.com/office/drawing/2014/main" id="{B1B7ACDD-74F3-4D1E-9B83-312515D530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 y="240"/>
                          <a:ext cx="3456" cy="695"/>
                        </a:xfrm>
                        <a:prstGeom prst="rect">
                          <a:avLst/>
                        </a:prstGeom>
                      </p:spPr>
                    </p:pic>
                  </p:oleObj>
                </mc:Fallback>
              </mc:AlternateContent>
            </a:graphicData>
          </a:graphic>
        </p:graphicFrame>
        <p:graphicFrame>
          <p:nvGraphicFramePr>
            <p:cNvPr id="69637" name="Object 5">
              <a:extLst>
                <a:ext uri="{FF2B5EF4-FFF2-40B4-BE49-F238E27FC236}">
                  <a16:creationId xmlns:a16="http://schemas.microsoft.com/office/drawing/2014/main" id="{6DA77A09-C1F6-41D9-B874-6F7A3B60AB5F}"/>
                </a:ext>
              </a:extLst>
            </p:cNvPr>
            <p:cNvGraphicFramePr>
              <a:graphicFrameLocks noChangeAspect="1"/>
            </p:cNvGraphicFramePr>
            <p:nvPr/>
          </p:nvGraphicFramePr>
          <p:xfrm>
            <a:off x="432" y="960"/>
            <a:ext cx="3456" cy="3126"/>
          </p:xfrm>
          <a:graphic>
            <a:graphicData uri="http://schemas.openxmlformats.org/presentationml/2006/ole">
              <mc:AlternateContent xmlns:mc="http://schemas.openxmlformats.org/markup-compatibility/2006">
                <mc:Choice xmlns:v="urn:schemas-microsoft-com:vml" Requires="v">
                  <p:oleObj name="PhotoImpact" r:id="rId4" imgW="5485714" imgH="4961905" progId="PI3.Image">
                    <p:embed/>
                  </p:oleObj>
                </mc:Choice>
                <mc:Fallback>
                  <p:oleObj name="PhotoImpact" r:id="rId4" imgW="5485714" imgH="4961905" progId="PI3.Image">
                    <p:embed/>
                    <p:pic>
                      <p:nvPicPr>
                        <p:cNvPr id="69637" name="Object 5">
                          <a:extLst>
                            <a:ext uri="{FF2B5EF4-FFF2-40B4-BE49-F238E27FC236}">
                              <a16:creationId xmlns:a16="http://schemas.microsoft.com/office/drawing/2014/main" id="{6DA77A09-C1F6-41D9-B874-6F7A3B60AB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 y="960"/>
                          <a:ext cx="3456" cy="3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69639" name="Rectangle 7">
            <a:extLst>
              <a:ext uri="{FF2B5EF4-FFF2-40B4-BE49-F238E27FC236}">
                <a16:creationId xmlns:a16="http://schemas.microsoft.com/office/drawing/2014/main" id="{07C08CF8-39FC-4B8F-8E97-0EFF4D582A42}"/>
              </a:ext>
            </a:extLst>
          </p:cNvPr>
          <p:cNvSpPr>
            <a:spLocks noChangeArrowheads="1"/>
          </p:cNvSpPr>
          <p:nvPr/>
        </p:nvSpPr>
        <p:spPr bwMode="auto">
          <a:xfrm>
            <a:off x="4495800" y="6172200"/>
            <a:ext cx="2209800" cy="533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9640" name="Line 8">
            <a:extLst>
              <a:ext uri="{FF2B5EF4-FFF2-40B4-BE49-F238E27FC236}">
                <a16:creationId xmlns:a16="http://schemas.microsoft.com/office/drawing/2014/main" id="{36934814-EA77-452E-9ED1-87FF7DA1E7AD}"/>
              </a:ext>
            </a:extLst>
          </p:cNvPr>
          <p:cNvSpPr>
            <a:spLocks noChangeShapeType="1"/>
          </p:cNvSpPr>
          <p:nvPr/>
        </p:nvSpPr>
        <p:spPr bwMode="auto">
          <a:xfrm>
            <a:off x="6019800" y="1066800"/>
            <a:ext cx="20574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61" name="Group 5">
            <a:extLst>
              <a:ext uri="{FF2B5EF4-FFF2-40B4-BE49-F238E27FC236}">
                <a16:creationId xmlns:a16="http://schemas.microsoft.com/office/drawing/2014/main" id="{9732ADEA-A706-4FF7-88B1-0987A30E852E}"/>
              </a:ext>
            </a:extLst>
          </p:cNvPr>
          <p:cNvGrpSpPr>
            <a:grpSpLocks/>
          </p:cNvGrpSpPr>
          <p:nvPr/>
        </p:nvGrpSpPr>
        <p:grpSpPr bwMode="auto">
          <a:xfrm>
            <a:off x="2133600" y="0"/>
            <a:ext cx="6705600" cy="6858000"/>
            <a:chOff x="384" y="0"/>
            <a:chExt cx="4224" cy="4320"/>
          </a:xfrm>
        </p:grpSpPr>
        <p:graphicFrame>
          <p:nvGraphicFramePr>
            <p:cNvPr id="70659" name="Object 3">
              <a:extLst>
                <a:ext uri="{FF2B5EF4-FFF2-40B4-BE49-F238E27FC236}">
                  <a16:creationId xmlns:a16="http://schemas.microsoft.com/office/drawing/2014/main" id="{B78A9BE9-E6A9-4CC0-8B78-A43FE8FF088F}"/>
                </a:ext>
              </a:extLst>
            </p:cNvPr>
            <p:cNvGraphicFramePr>
              <a:graphicFrameLocks noChangeAspect="1"/>
            </p:cNvGraphicFramePr>
            <p:nvPr/>
          </p:nvGraphicFramePr>
          <p:xfrm>
            <a:off x="384" y="0"/>
            <a:ext cx="4176" cy="1961"/>
          </p:xfrm>
          <a:graphic>
            <a:graphicData uri="http://schemas.openxmlformats.org/presentationml/2006/ole">
              <mc:AlternateContent xmlns:mc="http://schemas.openxmlformats.org/markup-compatibility/2006">
                <mc:Choice xmlns:v="urn:schemas-microsoft-com:vml" Requires="v">
                  <p:oleObj name="PhotoImpact" r:id="rId2" imgW="5409524" imgH="2485714" progId="PI3.Image">
                    <p:embed/>
                  </p:oleObj>
                </mc:Choice>
                <mc:Fallback>
                  <p:oleObj name="PhotoImpact" r:id="rId2" imgW="5409524" imgH="2485714" progId="PI3.Image">
                    <p:embed/>
                    <p:pic>
                      <p:nvPicPr>
                        <p:cNvPr id="70659" name="Object 3">
                          <a:extLst>
                            <a:ext uri="{FF2B5EF4-FFF2-40B4-BE49-F238E27FC236}">
                              <a16:creationId xmlns:a16="http://schemas.microsoft.com/office/drawing/2014/main" id="{B78A9BE9-E6A9-4CC0-8B78-A43FE8FF08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0"/>
                          <a:ext cx="4176" cy="1961"/>
                        </a:xfrm>
                        <a:prstGeom prst="rect">
                          <a:avLst/>
                        </a:prstGeom>
                      </p:spPr>
                    </p:pic>
                  </p:oleObj>
                </mc:Fallback>
              </mc:AlternateContent>
            </a:graphicData>
          </a:graphic>
        </p:graphicFrame>
        <p:graphicFrame>
          <p:nvGraphicFramePr>
            <p:cNvPr id="70660" name="Object 4">
              <a:extLst>
                <a:ext uri="{FF2B5EF4-FFF2-40B4-BE49-F238E27FC236}">
                  <a16:creationId xmlns:a16="http://schemas.microsoft.com/office/drawing/2014/main" id="{7A51E034-361A-4EC4-9645-DE30B906452C}"/>
                </a:ext>
              </a:extLst>
            </p:cNvPr>
            <p:cNvGraphicFramePr>
              <a:graphicFrameLocks noChangeAspect="1"/>
            </p:cNvGraphicFramePr>
            <p:nvPr/>
          </p:nvGraphicFramePr>
          <p:xfrm>
            <a:off x="384" y="2057"/>
            <a:ext cx="4224" cy="2263"/>
          </p:xfrm>
          <a:graphic>
            <a:graphicData uri="http://schemas.openxmlformats.org/presentationml/2006/ole">
              <mc:AlternateContent xmlns:mc="http://schemas.openxmlformats.org/markup-compatibility/2006">
                <mc:Choice xmlns:v="urn:schemas-microsoft-com:vml" Requires="v">
                  <p:oleObj name="PhotoImpact" r:id="rId4" imgW="5400000" imgH="3200000" progId="PI3.Image">
                    <p:embed/>
                  </p:oleObj>
                </mc:Choice>
                <mc:Fallback>
                  <p:oleObj name="PhotoImpact" r:id="rId4" imgW="5400000" imgH="3200000" progId="PI3.Image">
                    <p:embed/>
                    <p:pic>
                      <p:nvPicPr>
                        <p:cNvPr id="70660" name="Object 4">
                          <a:extLst>
                            <a:ext uri="{FF2B5EF4-FFF2-40B4-BE49-F238E27FC236}">
                              <a16:creationId xmlns:a16="http://schemas.microsoft.com/office/drawing/2014/main" id="{7A51E034-361A-4EC4-9645-DE30B90645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 y="2057"/>
                          <a:ext cx="4224" cy="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70662" name="Rectangle 6">
            <a:extLst>
              <a:ext uri="{FF2B5EF4-FFF2-40B4-BE49-F238E27FC236}">
                <a16:creationId xmlns:a16="http://schemas.microsoft.com/office/drawing/2014/main" id="{193F07AF-E392-48BD-B461-6872EF34767D}"/>
              </a:ext>
            </a:extLst>
          </p:cNvPr>
          <p:cNvSpPr>
            <a:spLocks noChangeArrowheads="1"/>
          </p:cNvSpPr>
          <p:nvPr/>
        </p:nvSpPr>
        <p:spPr bwMode="auto">
          <a:xfrm>
            <a:off x="4343400" y="5791200"/>
            <a:ext cx="2286000" cy="6096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DE60B284-33C9-418C-AB9A-EABE9564EA95}"/>
              </a:ext>
            </a:extLst>
          </p:cNvPr>
          <p:cNvSpPr>
            <a:spLocks noGrp="1" noChangeArrowheads="1"/>
          </p:cNvSpPr>
          <p:nvPr>
            <p:ph type="title"/>
          </p:nvPr>
        </p:nvSpPr>
        <p:spPr/>
        <p:txBody>
          <a:bodyPr/>
          <a:lstStyle/>
          <a:p>
            <a:pPr algn="l"/>
            <a:r>
              <a:rPr lang="zh-TW" altLang="en-US" sz="3200" b="1">
                <a:effectLst>
                  <a:outerShdw blurRad="38100" dist="38100" dir="2700000" algn="tl">
                    <a:srgbClr val="C0C0C0"/>
                  </a:outerShdw>
                </a:effectLst>
              </a:rPr>
              <a:t>7.8 </a:t>
            </a:r>
            <a:r>
              <a:rPr lang="en-US" altLang="zh-TW" sz="3200" b="1">
                <a:effectLst>
                  <a:outerShdw blurRad="38100" dist="38100" dir="2700000" algn="tl">
                    <a:srgbClr val="C0C0C0"/>
                  </a:outerShdw>
                </a:effectLst>
              </a:rPr>
              <a:t>Ideal versus Real Machines</a:t>
            </a:r>
          </a:p>
        </p:txBody>
      </p:sp>
      <p:graphicFrame>
        <p:nvGraphicFramePr>
          <p:cNvPr id="67587" name="Object 3">
            <a:extLst>
              <a:ext uri="{FF2B5EF4-FFF2-40B4-BE49-F238E27FC236}">
                <a16:creationId xmlns:a16="http://schemas.microsoft.com/office/drawing/2014/main" id="{AB39CFA2-C9F0-4AFA-82C3-1CF0D853A1D5}"/>
              </a:ext>
            </a:extLst>
          </p:cNvPr>
          <p:cNvGraphicFramePr>
            <a:graphicFrameLocks noGrp="1" noChangeAspect="1"/>
          </p:cNvGraphicFramePr>
          <p:nvPr>
            <p:ph type="body" idx="1"/>
          </p:nvPr>
        </p:nvGraphicFramePr>
        <p:xfrm>
          <a:off x="2819400" y="2100264"/>
          <a:ext cx="7010400" cy="4757737"/>
        </p:xfrm>
        <a:graphic>
          <a:graphicData uri="http://schemas.openxmlformats.org/presentationml/2006/ole">
            <mc:AlternateContent xmlns:mc="http://schemas.openxmlformats.org/markup-compatibility/2006">
              <mc:Choice xmlns:v="urn:schemas-microsoft-com:vml" Requires="v">
                <p:oleObj name="PhotoImpact" r:id="rId2" imgW="5542857" imgH="3761905" progId="PI3.Image">
                  <p:embed/>
                </p:oleObj>
              </mc:Choice>
              <mc:Fallback>
                <p:oleObj name="PhotoImpact" r:id="rId2" imgW="5542857" imgH="3761905" progId="PI3.Image">
                  <p:embed/>
                  <p:pic>
                    <p:nvPicPr>
                      <p:cNvPr id="67587" name="Object 3">
                        <a:extLst>
                          <a:ext uri="{FF2B5EF4-FFF2-40B4-BE49-F238E27FC236}">
                            <a16:creationId xmlns:a16="http://schemas.microsoft.com/office/drawing/2014/main" id="{AB39CFA2-C9F0-4AFA-82C3-1CF0D853A1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100264"/>
                        <a:ext cx="7010400" cy="4757737"/>
                      </a:xfrm>
                      <a:prstGeom prst="rect">
                        <a:avLst/>
                      </a:prstGeom>
                    </p:spPr>
                  </p:pic>
                </p:oleObj>
              </mc:Fallback>
            </mc:AlternateContent>
          </a:graphicData>
        </a:graphic>
      </p:graphicFrame>
      <p:sp>
        <p:nvSpPr>
          <p:cNvPr id="67588" name="Line 4">
            <a:extLst>
              <a:ext uri="{FF2B5EF4-FFF2-40B4-BE49-F238E27FC236}">
                <a16:creationId xmlns:a16="http://schemas.microsoft.com/office/drawing/2014/main" id="{C71CCECE-B3B4-4EDF-A21A-965478B1F159}"/>
              </a:ext>
            </a:extLst>
          </p:cNvPr>
          <p:cNvSpPr>
            <a:spLocks noChangeShapeType="1"/>
          </p:cNvSpPr>
          <p:nvPr/>
        </p:nvSpPr>
        <p:spPr bwMode="auto">
          <a:xfrm>
            <a:off x="2895600" y="2819400"/>
            <a:ext cx="65532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67589" name="Line 5">
            <a:extLst>
              <a:ext uri="{FF2B5EF4-FFF2-40B4-BE49-F238E27FC236}">
                <a16:creationId xmlns:a16="http://schemas.microsoft.com/office/drawing/2014/main" id="{BEEBDCC4-17FD-4704-8E2F-2390649C95BA}"/>
              </a:ext>
            </a:extLst>
          </p:cNvPr>
          <p:cNvSpPr>
            <a:spLocks noChangeShapeType="1"/>
          </p:cNvSpPr>
          <p:nvPr/>
        </p:nvSpPr>
        <p:spPr bwMode="auto">
          <a:xfrm>
            <a:off x="6781800" y="4953000"/>
            <a:ext cx="2667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67590" name="Line 6">
            <a:extLst>
              <a:ext uri="{FF2B5EF4-FFF2-40B4-BE49-F238E27FC236}">
                <a16:creationId xmlns:a16="http://schemas.microsoft.com/office/drawing/2014/main" id="{1FD7A675-77D9-49F7-8AC6-928EBE11DF75}"/>
              </a:ext>
            </a:extLst>
          </p:cNvPr>
          <p:cNvSpPr>
            <a:spLocks noChangeShapeType="1"/>
          </p:cNvSpPr>
          <p:nvPr/>
        </p:nvSpPr>
        <p:spPr bwMode="auto">
          <a:xfrm>
            <a:off x="2971800" y="5181600"/>
            <a:ext cx="2286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67591" name="Rectangle 7">
            <a:extLst>
              <a:ext uri="{FF2B5EF4-FFF2-40B4-BE49-F238E27FC236}">
                <a16:creationId xmlns:a16="http://schemas.microsoft.com/office/drawing/2014/main" id="{B2B2A1E4-8E7E-47ED-930B-F47526B0AFAC}"/>
              </a:ext>
            </a:extLst>
          </p:cNvPr>
          <p:cNvSpPr>
            <a:spLocks noChangeArrowheads="1"/>
          </p:cNvSpPr>
          <p:nvPr/>
        </p:nvSpPr>
        <p:spPr bwMode="auto">
          <a:xfrm>
            <a:off x="4724400" y="5257800"/>
            <a:ext cx="3352800" cy="16002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4FD3BA16-C8CD-41DE-870A-3993CB7611F1}"/>
              </a:ext>
            </a:extLst>
          </p:cNvPr>
          <p:cNvSpPr>
            <a:spLocks noGrp="1" noChangeArrowheads="1"/>
          </p:cNvSpPr>
          <p:nvPr>
            <p:ph type="title"/>
          </p:nvPr>
        </p:nvSpPr>
        <p:spPr/>
        <p:txBody>
          <a:bodyPr/>
          <a:lstStyle/>
          <a:p>
            <a:endParaRPr lang="zh-TW" altLang="en-US"/>
          </a:p>
        </p:txBody>
      </p:sp>
      <p:sp>
        <p:nvSpPr>
          <p:cNvPr id="68611" name="Rectangle 3">
            <a:extLst>
              <a:ext uri="{FF2B5EF4-FFF2-40B4-BE49-F238E27FC236}">
                <a16:creationId xmlns:a16="http://schemas.microsoft.com/office/drawing/2014/main" id="{44278E36-8ACD-435A-8132-472729ED53F1}"/>
              </a:ext>
            </a:extLst>
          </p:cNvPr>
          <p:cNvSpPr>
            <a:spLocks noGrp="1" noChangeArrowheads="1"/>
          </p:cNvSpPr>
          <p:nvPr>
            <p:ph type="body" idx="1"/>
          </p:nvPr>
        </p:nvSpPr>
        <p:spPr/>
        <p:txBody>
          <a:bodyPr/>
          <a:lstStyle/>
          <a:p>
            <a:endParaRPr lang="zh-TW" altLang="en-US"/>
          </a:p>
        </p:txBody>
      </p:sp>
      <p:graphicFrame>
        <p:nvGraphicFramePr>
          <p:cNvPr id="68612" name="Object 4">
            <a:extLst>
              <a:ext uri="{FF2B5EF4-FFF2-40B4-BE49-F238E27FC236}">
                <a16:creationId xmlns:a16="http://schemas.microsoft.com/office/drawing/2014/main" id="{0220652F-418C-4708-A320-51628DB32268}"/>
              </a:ext>
            </a:extLst>
          </p:cNvPr>
          <p:cNvGraphicFramePr>
            <a:graphicFrameLocks noChangeAspect="1"/>
          </p:cNvGraphicFramePr>
          <p:nvPr/>
        </p:nvGraphicFramePr>
        <p:xfrm>
          <a:off x="2133600" y="0"/>
          <a:ext cx="7010400" cy="6858000"/>
        </p:xfrm>
        <a:graphic>
          <a:graphicData uri="http://schemas.openxmlformats.org/presentationml/2006/ole">
            <mc:AlternateContent xmlns:mc="http://schemas.openxmlformats.org/markup-compatibility/2006">
              <mc:Choice xmlns:v="urn:schemas-microsoft-com:vml" Requires="v">
                <p:oleObj name="PhotoImpact" r:id="rId2" imgW="5409524" imgH="5971429" progId="PI3.Image">
                  <p:embed/>
                </p:oleObj>
              </mc:Choice>
              <mc:Fallback>
                <p:oleObj name="PhotoImpact" r:id="rId2" imgW="5409524" imgH="5971429" progId="PI3.Image">
                  <p:embed/>
                  <p:pic>
                    <p:nvPicPr>
                      <p:cNvPr id="68612" name="Object 4">
                        <a:extLst>
                          <a:ext uri="{FF2B5EF4-FFF2-40B4-BE49-F238E27FC236}">
                            <a16:creationId xmlns:a16="http://schemas.microsoft.com/office/drawing/2014/main" id="{0220652F-418C-4708-A320-51628DB32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0"/>
                        <a:ext cx="7010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BAE1D90E-4F61-40A3-9186-7E2100843116}"/>
              </a:ext>
            </a:extLst>
          </p:cNvPr>
          <p:cNvSpPr>
            <a:spLocks noGrp="1" noChangeArrowheads="1"/>
          </p:cNvSpPr>
          <p:nvPr>
            <p:ph type="title"/>
          </p:nvPr>
        </p:nvSpPr>
        <p:spPr/>
        <p:txBody>
          <a:bodyPr/>
          <a:lstStyle/>
          <a:p>
            <a:endParaRPr lang="zh-TW" altLang="en-US"/>
          </a:p>
        </p:txBody>
      </p:sp>
      <p:graphicFrame>
        <p:nvGraphicFramePr>
          <p:cNvPr id="71683" name="Object 3">
            <a:extLst>
              <a:ext uri="{FF2B5EF4-FFF2-40B4-BE49-F238E27FC236}">
                <a16:creationId xmlns:a16="http://schemas.microsoft.com/office/drawing/2014/main" id="{0A5FC7EF-1435-4C97-8E8F-F21A59DEF496}"/>
              </a:ext>
            </a:extLst>
          </p:cNvPr>
          <p:cNvGraphicFramePr>
            <a:graphicFrameLocks noGrp="1" noChangeAspect="1"/>
          </p:cNvGraphicFramePr>
          <p:nvPr>
            <p:ph type="body" idx="1"/>
          </p:nvPr>
        </p:nvGraphicFramePr>
        <p:xfrm>
          <a:off x="2133600" y="0"/>
          <a:ext cx="6762750" cy="6858000"/>
        </p:xfrm>
        <a:graphic>
          <a:graphicData uri="http://schemas.openxmlformats.org/presentationml/2006/ole">
            <mc:AlternateContent xmlns:mc="http://schemas.openxmlformats.org/markup-compatibility/2006">
              <mc:Choice xmlns:v="urn:schemas-microsoft-com:vml" Requires="v">
                <p:oleObj name="PhotoImpact" r:id="rId2" imgW="5400000" imgH="5476190" progId="PI3.Image">
                  <p:embed/>
                </p:oleObj>
              </mc:Choice>
              <mc:Fallback>
                <p:oleObj name="PhotoImpact" r:id="rId2" imgW="5400000" imgH="5476190" progId="PI3.Image">
                  <p:embed/>
                  <p:pic>
                    <p:nvPicPr>
                      <p:cNvPr id="71683" name="Object 3">
                        <a:extLst>
                          <a:ext uri="{FF2B5EF4-FFF2-40B4-BE49-F238E27FC236}">
                            <a16:creationId xmlns:a16="http://schemas.microsoft.com/office/drawing/2014/main" id="{0A5FC7EF-1435-4C97-8E8F-F21A59DEF4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0"/>
                        <a:ext cx="6762750" cy="6858000"/>
                      </a:xfrm>
                      <a:prstGeom prst="rect">
                        <a:avLst/>
                      </a:prstGeom>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85ECF-30E9-4724-A01A-A57420E9D3E3}"/>
              </a:ext>
            </a:extLst>
          </p:cNvPr>
          <p:cNvSpPr>
            <a:spLocks noGrp="1"/>
          </p:cNvSpPr>
          <p:nvPr>
            <p:ph type="title"/>
          </p:nvPr>
        </p:nvSpPr>
        <p:spPr/>
        <p:txBody>
          <a:bodyPr/>
          <a:lstStyle/>
          <a:p>
            <a:endParaRPr lang="en-IN"/>
          </a:p>
        </p:txBody>
      </p:sp>
      <p:pic>
        <p:nvPicPr>
          <p:cNvPr id="9218" name="Picture 2" descr=" THE CARNOT PRINCIPLE:-&#10; The Carnot cycle is a thermodynamic process&#10;that describes how a fluid is used to convert&#10;therm...">
            <a:extLst>
              <a:ext uri="{FF2B5EF4-FFF2-40B4-BE49-F238E27FC236}">
                <a16:creationId xmlns:a16="http://schemas.microsoft.com/office/drawing/2014/main" id="{2867808E-FF85-4E28-A578-E2A4E0D83B0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98136" y="1825625"/>
            <a:ext cx="579572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446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DC410-FED4-4C68-9F57-A75BEA783DA8}"/>
              </a:ext>
            </a:extLst>
          </p:cNvPr>
          <p:cNvSpPr>
            <a:spLocks noGrp="1"/>
          </p:cNvSpPr>
          <p:nvPr>
            <p:ph type="title"/>
          </p:nvPr>
        </p:nvSpPr>
        <p:spPr/>
        <p:txBody>
          <a:bodyPr/>
          <a:lstStyle/>
          <a:p>
            <a:endParaRPr lang="en-IN" dirty="0"/>
          </a:p>
        </p:txBody>
      </p:sp>
      <p:pic>
        <p:nvPicPr>
          <p:cNvPr id="4098" name="Picture 2" descr=" ENTROPY:-&#10; Is a thermodynamic function of the state of the&#10;system&#10; Can be interpreted as the amount of order or&#10;disord...">
            <a:extLst>
              <a:ext uri="{FF2B5EF4-FFF2-40B4-BE49-F238E27FC236}">
                <a16:creationId xmlns:a16="http://schemas.microsoft.com/office/drawing/2014/main" id="{1B516403-B84A-4BAC-B531-0928973B75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4350" y="1483666"/>
            <a:ext cx="5699449" cy="45624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entropy ( S)- a measure of disorder or randomness&#10;entropy =  disorder&#10;The units for entropy are J/mol·K or J/K&#10;ENTROPY&#10; ">
            <a:extLst>
              <a:ext uri="{FF2B5EF4-FFF2-40B4-BE49-F238E27FC236}">
                <a16:creationId xmlns:a16="http://schemas.microsoft.com/office/drawing/2014/main" id="{7B0B2017-227A-4295-8F74-BC203D707E8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2637" y="1483665"/>
            <a:ext cx="5551712" cy="456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223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3C6D7-6606-476A-9BB4-8CD2E50997D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A9FAB41-7AE2-40CB-AB3C-968D883DE70C}"/>
              </a:ext>
            </a:extLst>
          </p:cNvPr>
          <p:cNvSpPr>
            <a:spLocks noGrp="1"/>
          </p:cNvSpPr>
          <p:nvPr>
            <p:ph idx="1"/>
          </p:nvPr>
        </p:nvSpPr>
        <p:spPr/>
        <p:txBody>
          <a:bodyPr/>
          <a:lstStyle/>
          <a:p>
            <a:endParaRPr lang="en-IN"/>
          </a:p>
        </p:txBody>
      </p:sp>
      <p:pic>
        <p:nvPicPr>
          <p:cNvPr id="5122" name="Picture 2" descr=" EXAMPLE:-&#10;1. A heat engine removes 100 J each cycle from a heat&#10;reservoir at 400 K and exhausts 85 J of thermal&#10;energy t...">
            <a:extLst>
              <a:ext uri="{FF2B5EF4-FFF2-40B4-BE49-F238E27FC236}">
                <a16:creationId xmlns:a16="http://schemas.microsoft.com/office/drawing/2014/main" id="{301F8248-DCA2-4B81-95FE-82BA855165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7525" y="1147763"/>
            <a:ext cx="6076950" cy="456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586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93F30-BEB3-44F9-8015-F6E15188A028}"/>
              </a:ext>
            </a:extLst>
          </p:cNvPr>
          <p:cNvSpPr>
            <a:spLocks noGrp="1"/>
          </p:cNvSpPr>
          <p:nvPr>
            <p:ph type="title"/>
          </p:nvPr>
        </p:nvSpPr>
        <p:spPr/>
        <p:txBody>
          <a:bodyPr/>
          <a:lstStyle/>
          <a:p>
            <a:endParaRPr lang="en-IN"/>
          </a:p>
        </p:txBody>
      </p:sp>
      <p:pic>
        <p:nvPicPr>
          <p:cNvPr id="10242" name="Picture 2" descr="Entropy Change DuringEntropy Change During&#10;Thermodynamic ProcessThermodynamic Process&#10;Let m Kg of gas at a pressure P , v...">
            <a:extLst>
              <a:ext uri="{FF2B5EF4-FFF2-40B4-BE49-F238E27FC236}">
                <a16:creationId xmlns:a16="http://schemas.microsoft.com/office/drawing/2014/main" id="{34CDDA8B-BE8A-4385-8EE9-B3A7BDB124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929" y="1343706"/>
            <a:ext cx="6076950" cy="456247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Law Of Conservation Of EnergyLaw Of Conservation Of Energy&#10; Q = dU + W,δ δ&#10;Where,&#10; Q = small change in heatδ&#10;dU = smal...">
            <a:extLst>
              <a:ext uri="{FF2B5EF4-FFF2-40B4-BE49-F238E27FC236}">
                <a16:creationId xmlns:a16="http://schemas.microsoft.com/office/drawing/2014/main" id="{92392F51-0920-460F-A8BD-D44AC12A596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0" y="1622766"/>
            <a:ext cx="579572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403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E8B5C-97B3-469E-897B-E2C777B43E82}"/>
              </a:ext>
            </a:extLst>
          </p:cNvPr>
          <p:cNvSpPr>
            <a:spLocks noGrp="1"/>
          </p:cNvSpPr>
          <p:nvPr>
            <p:ph type="title"/>
          </p:nvPr>
        </p:nvSpPr>
        <p:spPr/>
        <p:txBody>
          <a:bodyPr/>
          <a:lstStyle/>
          <a:p>
            <a:endParaRPr lang="en-IN"/>
          </a:p>
        </p:txBody>
      </p:sp>
      <p:pic>
        <p:nvPicPr>
          <p:cNvPr id="11266" name="Picture 2" descr=" Q = mC dT + pdvδ ᵥ&#10;5&#10; ">
            <a:extLst>
              <a:ext uri="{FF2B5EF4-FFF2-40B4-BE49-F238E27FC236}">
                <a16:creationId xmlns:a16="http://schemas.microsoft.com/office/drawing/2014/main" id="{0A220876-C91B-46C9-AC40-1D8AD3C027E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9237" y="1690688"/>
            <a:ext cx="5526763" cy="435133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6&#10; ">
            <a:extLst>
              <a:ext uri="{FF2B5EF4-FFF2-40B4-BE49-F238E27FC236}">
                <a16:creationId xmlns:a16="http://schemas.microsoft.com/office/drawing/2014/main" id="{5E617060-4147-4FEA-B666-7468A6EF61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90689"/>
            <a:ext cx="589383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59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2BE80FC-B9C1-4489-B635-8CDAC754FBF3}"/>
              </a:ext>
            </a:extLst>
          </p:cNvPr>
          <p:cNvPicPr>
            <a:picLocks noGrp="1" noChangeAspect="1"/>
          </p:cNvPicPr>
          <p:nvPr>
            <p:ph idx="1"/>
          </p:nvPr>
        </p:nvPicPr>
        <p:blipFill>
          <a:blip r:embed="rId2"/>
          <a:stretch>
            <a:fillRect/>
          </a:stretch>
        </p:blipFill>
        <p:spPr>
          <a:xfrm>
            <a:off x="1464906" y="783771"/>
            <a:ext cx="9414588" cy="5393192"/>
          </a:xfrm>
          <a:prstGeom prst="rect">
            <a:avLst/>
          </a:prstGeom>
        </p:spPr>
      </p:pic>
    </p:spTree>
    <p:extLst>
      <p:ext uri="{BB962C8B-B14F-4D97-AF65-F5344CB8AC3E}">
        <p14:creationId xmlns:p14="http://schemas.microsoft.com/office/powerpoint/2010/main" val="3234022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82BF4-EEA6-4503-8163-77851BD82E5B}"/>
              </a:ext>
            </a:extLst>
          </p:cNvPr>
          <p:cNvSpPr>
            <a:spLocks noGrp="1"/>
          </p:cNvSpPr>
          <p:nvPr>
            <p:ph type="title"/>
          </p:nvPr>
        </p:nvSpPr>
        <p:spPr/>
        <p:txBody>
          <a:bodyPr/>
          <a:lstStyle/>
          <a:p>
            <a:endParaRPr lang="en-IN"/>
          </a:p>
        </p:txBody>
      </p:sp>
      <p:pic>
        <p:nvPicPr>
          <p:cNvPr id="12290" name="Picture 2" descr="7&#10; ">
            <a:extLst>
              <a:ext uri="{FF2B5EF4-FFF2-40B4-BE49-F238E27FC236}">
                <a16:creationId xmlns:a16="http://schemas.microsoft.com/office/drawing/2014/main" id="{8201FC13-7F01-485F-AC05-22DD40BB2FC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5605" y="1881609"/>
            <a:ext cx="5795727" cy="4351338"/>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hange Of Entropy Of DifferentChange Of Entropy Of Different&#10;ProcessesProcesses&#10;1. Constant Volume Process&#10;2. Constant Pre...">
            <a:extLst>
              <a:ext uri="{FF2B5EF4-FFF2-40B4-BE49-F238E27FC236}">
                <a16:creationId xmlns:a16="http://schemas.microsoft.com/office/drawing/2014/main" id="{3432B208-7FFD-4203-BC64-869D39A6BE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3950" y="1881609"/>
            <a:ext cx="5795727" cy="456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149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97D65-0429-4AFB-9AFC-F2151120495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13C3C22-0BF4-42A5-8702-4FBE17D2AABC}"/>
              </a:ext>
            </a:extLst>
          </p:cNvPr>
          <p:cNvSpPr>
            <a:spLocks noGrp="1"/>
          </p:cNvSpPr>
          <p:nvPr>
            <p:ph idx="1"/>
          </p:nvPr>
        </p:nvSpPr>
        <p:spPr/>
        <p:txBody>
          <a:bodyPr/>
          <a:lstStyle/>
          <a:p>
            <a:r>
              <a:rPr lang="en-US" dirty="0"/>
              <a:t>First law allows us to calculate the energy changes in processes. But these changes do not suggest spontaneity. </a:t>
            </a:r>
          </a:p>
          <a:p>
            <a:r>
              <a:rPr lang="en-US" dirty="0"/>
              <a:t>Examples: H, U. Distinction between spontaneous and non-spontaneous come in the form of Second law: Kelvin’s statement: “No process is possible in which the sole result is the absorption of heat from the reservoir and its complete conversion to work”. </a:t>
            </a:r>
          </a:p>
          <a:p>
            <a:r>
              <a:rPr lang="en-US" dirty="0"/>
              <a:t>Compare with first law….complete process Spontaneous process has to transfer part of the energy</a:t>
            </a:r>
            <a:endParaRPr lang="en-IN" dirty="0"/>
          </a:p>
        </p:txBody>
      </p:sp>
    </p:spTree>
    <p:extLst>
      <p:ext uri="{BB962C8B-B14F-4D97-AF65-F5344CB8AC3E}">
        <p14:creationId xmlns:p14="http://schemas.microsoft.com/office/powerpoint/2010/main" val="2395962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8B378-C4CD-4E69-B41C-E4F10B60BE6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33464C5-A5CC-44A3-A45D-38C969331F91}"/>
              </a:ext>
            </a:extLst>
          </p:cNvPr>
          <p:cNvSpPr>
            <a:spLocks noGrp="1"/>
          </p:cNvSpPr>
          <p:nvPr>
            <p:ph idx="1"/>
          </p:nvPr>
        </p:nvSpPr>
        <p:spPr/>
        <p:txBody>
          <a:bodyPr>
            <a:normAutofit/>
          </a:bodyPr>
          <a:lstStyle/>
          <a:p>
            <a:r>
              <a:rPr lang="en-US" dirty="0"/>
              <a:t>Entropy – measures the energy lost</a:t>
            </a:r>
          </a:p>
          <a:p>
            <a:r>
              <a:rPr lang="en-US" dirty="0"/>
              <a:t>Second law in terms of entropy: Entropy of an isolated system increases in the course of a spontaneous change: </a:t>
            </a:r>
            <a:r>
              <a:rPr lang="en-US" dirty="0" err="1"/>
              <a:t>ΔStot</a:t>
            </a:r>
            <a:r>
              <a:rPr lang="en-US" dirty="0"/>
              <a:t> &gt; 0</a:t>
            </a:r>
          </a:p>
          <a:p>
            <a:r>
              <a:rPr lang="en-US" dirty="0"/>
              <a:t>For this we need to show that entropy is a state function</a:t>
            </a:r>
          </a:p>
          <a:p>
            <a:r>
              <a:rPr lang="en-US" dirty="0"/>
              <a:t>Definition: </a:t>
            </a:r>
            <a:r>
              <a:rPr lang="en-US" dirty="0" err="1"/>
              <a:t>dS</a:t>
            </a:r>
            <a:r>
              <a:rPr lang="en-US" dirty="0"/>
              <a:t> = </a:t>
            </a:r>
            <a:r>
              <a:rPr lang="en-US" dirty="0" err="1"/>
              <a:t>dqrev</a:t>
            </a:r>
            <a:r>
              <a:rPr lang="en-US" dirty="0"/>
              <a:t>/T</a:t>
            </a:r>
          </a:p>
          <a:p>
            <a:r>
              <a:rPr lang="en-US" dirty="0"/>
              <a:t>For a change between </a:t>
            </a:r>
            <a:r>
              <a:rPr lang="en-US" dirty="0" err="1"/>
              <a:t>i</a:t>
            </a:r>
            <a:r>
              <a:rPr lang="en-US" dirty="0"/>
              <a:t> and f: ΔS = </a:t>
            </a:r>
            <a:r>
              <a:rPr lang="en-US" dirty="0" err="1"/>
              <a:t>ʃ</a:t>
            </a:r>
            <a:r>
              <a:rPr lang="en-US" sz="1600" dirty="0" err="1"/>
              <a:t>i</a:t>
            </a:r>
            <a:r>
              <a:rPr lang="en-US" dirty="0" err="1"/>
              <a:t>f</a:t>
            </a:r>
            <a:r>
              <a:rPr lang="en-US" dirty="0"/>
              <a:t> </a:t>
            </a:r>
            <a:r>
              <a:rPr lang="en-US" dirty="0" err="1"/>
              <a:t>dqrev</a:t>
            </a:r>
            <a:r>
              <a:rPr lang="en-US" dirty="0"/>
              <a:t>/T</a:t>
            </a:r>
          </a:p>
          <a:p>
            <a:r>
              <a:rPr lang="en-US" dirty="0"/>
              <a:t>Choose a reversible path for all processes</a:t>
            </a:r>
            <a:endParaRPr lang="en-IN" dirty="0"/>
          </a:p>
        </p:txBody>
      </p:sp>
    </p:spTree>
    <p:extLst>
      <p:ext uri="{BB962C8B-B14F-4D97-AF65-F5344CB8AC3E}">
        <p14:creationId xmlns:p14="http://schemas.microsoft.com/office/powerpoint/2010/main" val="10176563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76141-ECA5-497A-823D-62ECFEC8DC1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247C02D-565F-42F9-85C6-A7648A2C8E7C}"/>
              </a:ext>
            </a:extLst>
          </p:cNvPr>
          <p:cNvSpPr>
            <a:spLocks noGrp="1"/>
          </p:cNvSpPr>
          <p:nvPr>
            <p:ph idx="1"/>
          </p:nvPr>
        </p:nvSpPr>
        <p:spPr/>
        <p:txBody>
          <a:bodyPr/>
          <a:lstStyle/>
          <a:p>
            <a:r>
              <a:rPr lang="en-IN" dirty="0" err="1"/>
              <a:t>q</a:t>
            </a:r>
            <a:r>
              <a:rPr lang="en-IN" sz="2000" dirty="0" err="1"/>
              <a:t>rev</a:t>
            </a:r>
            <a:r>
              <a:rPr lang="en-IN" dirty="0"/>
              <a:t> = -</a:t>
            </a:r>
            <a:r>
              <a:rPr lang="en-IN" dirty="0" err="1"/>
              <a:t>w</a:t>
            </a:r>
            <a:r>
              <a:rPr lang="en-IN" sz="2000" dirty="0" err="1"/>
              <a:t>rev</a:t>
            </a:r>
            <a:r>
              <a:rPr lang="en-IN" dirty="0"/>
              <a:t>            </a:t>
            </a:r>
            <a:r>
              <a:rPr lang="en-IN" dirty="0" err="1"/>
              <a:t>W</a:t>
            </a:r>
            <a:r>
              <a:rPr lang="en-IN" sz="2000" dirty="0" err="1"/>
              <a:t>rev</a:t>
            </a:r>
            <a:r>
              <a:rPr lang="en-IN" dirty="0"/>
              <a:t> is different from w</a:t>
            </a:r>
          </a:p>
          <a:p>
            <a:r>
              <a:rPr lang="el-GR" dirty="0"/>
              <a:t>Δ</a:t>
            </a:r>
            <a:r>
              <a:rPr lang="en-IN" dirty="0"/>
              <a:t>S = </a:t>
            </a:r>
            <a:r>
              <a:rPr lang="en-IN" dirty="0" err="1"/>
              <a:t>q</a:t>
            </a:r>
            <a:r>
              <a:rPr lang="en-IN" sz="2000" dirty="0" err="1"/>
              <a:t>rev</a:t>
            </a:r>
            <a:r>
              <a:rPr lang="en-IN" dirty="0"/>
              <a:t>/T = 1/</a:t>
            </a:r>
            <a:r>
              <a:rPr lang="en-IN" dirty="0" err="1"/>
              <a:t>T∫</a:t>
            </a:r>
            <a:r>
              <a:rPr lang="en-IN" sz="1800" dirty="0" err="1"/>
              <a:t>i</a:t>
            </a:r>
            <a:endParaRPr lang="en-IN" dirty="0"/>
          </a:p>
          <a:p>
            <a:r>
              <a:rPr lang="en-IN" dirty="0"/>
              <a:t>f </a:t>
            </a:r>
            <a:r>
              <a:rPr lang="en-IN" dirty="0" err="1"/>
              <a:t>dq</a:t>
            </a:r>
            <a:r>
              <a:rPr lang="en-IN" sz="2000" dirty="0" err="1"/>
              <a:t>rev</a:t>
            </a:r>
            <a:r>
              <a:rPr lang="en-IN" dirty="0"/>
              <a:t> = </a:t>
            </a:r>
            <a:r>
              <a:rPr lang="en-IN" dirty="0" err="1"/>
              <a:t>nRlnV</a:t>
            </a:r>
            <a:r>
              <a:rPr lang="en-IN" sz="2000" dirty="0" err="1"/>
              <a:t>f</a:t>
            </a:r>
            <a:endParaRPr lang="en-IN" dirty="0"/>
          </a:p>
          <a:p>
            <a:r>
              <a:rPr lang="en-IN" dirty="0"/>
              <a:t>/Vi</a:t>
            </a:r>
          </a:p>
          <a:p>
            <a:r>
              <a:rPr lang="en-IN" dirty="0" err="1"/>
              <a:t>dssur</a:t>
            </a:r>
            <a:r>
              <a:rPr lang="en-IN" dirty="0"/>
              <a:t> = </a:t>
            </a:r>
            <a:r>
              <a:rPr lang="en-IN" dirty="0" err="1"/>
              <a:t>dq</a:t>
            </a:r>
            <a:r>
              <a:rPr lang="en-IN" sz="2000" dirty="0" err="1"/>
              <a:t>sur</a:t>
            </a:r>
            <a:r>
              <a:rPr lang="en-IN" dirty="0" err="1"/>
              <a:t>,rev</a:t>
            </a:r>
            <a:r>
              <a:rPr lang="en-IN" dirty="0"/>
              <a:t>/</a:t>
            </a:r>
            <a:r>
              <a:rPr lang="en-IN" dirty="0" err="1"/>
              <a:t>T</a:t>
            </a:r>
            <a:r>
              <a:rPr lang="en-IN" sz="2400" dirty="0" err="1"/>
              <a:t>sur</a:t>
            </a:r>
            <a:r>
              <a:rPr lang="en-IN" dirty="0"/>
              <a:t> = </a:t>
            </a:r>
            <a:r>
              <a:rPr lang="en-IN" dirty="0" err="1"/>
              <a:t>dq</a:t>
            </a:r>
            <a:r>
              <a:rPr lang="en-IN" sz="1800" dirty="0" err="1"/>
              <a:t>sur</a:t>
            </a:r>
            <a:r>
              <a:rPr lang="en-IN" dirty="0"/>
              <a:t>/</a:t>
            </a:r>
            <a:r>
              <a:rPr lang="en-IN" dirty="0" err="1"/>
              <a:t>T</a:t>
            </a:r>
            <a:r>
              <a:rPr lang="en-IN" sz="1800" dirty="0" err="1"/>
              <a:t>sur</a:t>
            </a:r>
            <a:endParaRPr lang="en-IN" dirty="0"/>
          </a:p>
          <a:p>
            <a:r>
              <a:rPr lang="en-IN" dirty="0"/>
              <a:t>Adiabatic, </a:t>
            </a:r>
            <a:r>
              <a:rPr lang="el-GR" dirty="0"/>
              <a:t>Δ</a:t>
            </a:r>
            <a:r>
              <a:rPr lang="en-IN" dirty="0" err="1"/>
              <a:t>S</a:t>
            </a:r>
            <a:r>
              <a:rPr lang="en-IN" sz="2000" dirty="0" err="1"/>
              <a:t>sur</a:t>
            </a:r>
            <a:r>
              <a:rPr lang="en-IN" dirty="0"/>
              <a:t> = 0</a:t>
            </a:r>
          </a:p>
        </p:txBody>
      </p:sp>
    </p:spTree>
    <p:extLst>
      <p:ext uri="{BB962C8B-B14F-4D97-AF65-F5344CB8AC3E}">
        <p14:creationId xmlns:p14="http://schemas.microsoft.com/office/powerpoint/2010/main" val="33591688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BC24D-A3F3-4D04-8E9E-2E28EBD7107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4B02C0B-A5C2-45AB-8CC5-01B4B64D7290}"/>
              </a:ext>
            </a:extLst>
          </p:cNvPr>
          <p:cNvSpPr>
            <a:spLocks noGrp="1"/>
          </p:cNvSpPr>
          <p:nvPr>
            <p:ph idx="1"/>
          </p:nvPr>
        </p:nvSpPr>
        <p:spPr/>
        <p:txBody>
          <a:bodyPr>
            <a:normAutofit fontScale="92500" lnSpcReduction="20000"/>
          </a:bodyPr>
          <a:lstStyle/>
          <a:p>
            <a:r>
              <a:rPr lang="en-US" dirty="0"/>
              <a:t>Statistical meaning of entropy Molecules can possess only certain number of energy states.</a:t>
            </a:r>
          </a:p>
          <a:p>
            <a:r>
              <a:rPr lang="en-US" dirty="0"/>
              <a:t>They are distributed in energy levels. Population refers to the average number of molecules in a given state. This can be measured.</a:t>
            </a:r>
          </a:p>
          <a:p>
            <a:r>
              <a:rPr lang="en-US" dirty="0"/>
              <a:t>As temperature increases, populations change. Number of molecules, Ni found in a given state with energy </a:t>
            </a:r>
            <a:r>
              <a:rPr lang="en-US" dirty="0" err="1"/>
              <a:t>Ei</a:t>
            </a:r>
            <a:r>
              <a:rPr lang="en-US" dirty="0"/>
              <a:t>, when the system is at thermal equilibrium at T is,</a:t>
            </a:r>
          </a:p>
          <a:p>
            <a:r>
              <a:rPr lang="en-US" dirty="0"/>
              <a:t>Ni = Ne-</a:t>
            </a:r>
            <a:r>
              <a:rPr lang="en-US" dirty="0" err="1"/>
              <a:t>Ei</a:t>
            </a:r>
            <a:r>
              <a:rPr lang="en-US" dirty="0"/>
              <a:t>/</a:t>
            </a:r>
            <a:r>
              <a:rPr lang="en-US" dirty="0" err="1"/>
              <a:t>kT</a:t>
            </a:r>
            <a:r>
              <a:rPr lang="en-US" dirty="0"/>
              <a:t>/</a:t>
            </a:r>
            <a:r>
              <a:rPr lang="en-US" dirty="0" err="1"/>
              <a:t>Σe-Ei</a:t>
            </a:r>
            <a:r>
              <a:rPr lang="en-US" dirty="0"/>
              <a:t>/</a:t>
            </a:r>
            <a:r>
              <a:rPr lang="en-US" dirty="0" err="1"/>
              <a:t>kT</a:t>
            </a:r>
            <a:endParaRPr lang="en-US" dirty="0"/>
          </a:p>
          <a:p>
            <a:r>
              <a:rPr lang="en-US" dirty="0"/>
              <a:t>S = k ln W</a:t>
            </a:r>
          </a:p>
          <a:p>
            <a:r>
              <a:rPr lang="en-US" dirty="0"/>
              <a:t>W – number of microstates</a:t>
            </a:r>
          </a:p>
          <a:p>
            <a:r>
              <a:rPr lang="en-US" dirty="0"/>
              <a:t>W = 1, S = 0</a:t>
            </a:r>
          </a:p>
          <a:p>
            <a:r>
              <a:rPr lang="en-US" dirty="0">
                <a:solidFill>
                  <a:srgbClr val="FF0000"/>
                </a:solidFill>
              </a:rPr>
              <a:t>Entropy as a state function Carnot’s cycle or Carnot cycle shows that</a:t>
            </a:r>
            <a:r>
              <a:rPr lang="en-US" dirty="0"/>
              <a:t>.</a:t>
            </a:r>
            <a:endParaRPr lang="en-IN" dirty="0"/>
          </a:p>
        </p:txBody>
      </p:sp>
    </p:spTree>
    <p:extLst>
      <p:ext uri="{BB962C8B-B14F-4D97-AF65-F5344CB8AC3E}">
        <p14:creationId xmlns:p14="http://schemas.microsoft.com/office/powerpoint/2010/main" val="18038497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330A0-49D9-4284-87C3-DF9973A00FCC}"/>
              </a:ext>
            </a:extLst>
          </p:cNvPr>
          <p:cNvSpPr>
            <a:spLocks noGrp="1"/>
          </p:cNvSpPr>
          <p:nvPr>
            <p:ph type="title"/>
          </p:nvPr>
        </p:nvSpPr>
        <p:spPr/>
        <p:txBody>
          <a:bodyPr>
            <a:normAutofit/>
          </a:bodyPr>
          <a:lstStyle/>
          <a:p>
            <a:r>
              <a:rPr lang="en-US" sz="3200" dirty="0">
                <a:solidFill>
                  <a:srgbClr val="FF0000"/>
                </a:solidFill>
              </a:rPr>
              <a:t>Entropy denoted as S. The above mentioned disorder is the manifestation of entropy</a:t>
            </a:r>
            <a:endParaRPr lang="en-IN" sz="3200" dirty="0">
              <a:solidFill>
                <a:srgbClr val="FF0000"/>
              </a:solidFill>
            </a:endParaRPr>
          </a:p>
        </p:txBody>
      </p:sp>
      <p:sp>
        <p:nvSpPr>
          <p:cNvPr id="3" name="Content Placeholder 2">
            <a:extLst>
              <a:ext uri="{FF2B5EF4-FFF2-40B4-BE49-F238E27FC236}">
                <a16:creationId xmlns:a16="http://schemas.microsoft.com/office/drawing/2014/main" id="{E42AE86E-2D88-44FB-9137-1FAB63E4675A}"/>
              </a:ext>
            </a:extLst>
          </p:cNvPr>
          <p:cNvSpPr>
            <a:spLocks noGrp="1"/>
          </p:cNvSpPr>
          <p:nvPr>
            <p:ph idx="1"/>
          </p:nvPr>
        </p:nvSpPr>
        <p:spPr/>
        <p:txBody>
          <a:bodyPr>
            <a:normAutofit fontScale="70000" lnSpcReduction="20000"/>
          </a:bodyPr>
          <a:lstStyle/>
          <a:p>
            <a:r>
              <a:rPr lang="en-US" dirty="0"/>
              <a:t>the entropy change is inversely proportional to the temperature. ∆S is related with q and T for a reversible reaction as :</a:t>
            </a:r>
          </a:p>
          <a:p>
            <a:r>
              <a:rPr lang="en-US" dirty="0"/>
              <a:t>∆S = q T rev (6.18) The total entropy change ( ∆</a:t>
            </a:r>
            <a:r>
              <a:rPr lang="en-US" dirty="0" err="1"/>
              <a:t>Stotal</a:t>
            </a:r>
            <a:r>
              <a:rPr lang="en-US" dirty="0"/>
              <a:t>) for the system and surroundings of a spontaneous process is given by  </a:t>
            </a:r>
          </a:p>
          <a:p>
            <a:r>
              <a:rPr lang="en-US" dirty="0"/>
              <a:t>∆</a:t>
            </a:r>
            <a:r>
              <a:rPr lang="en-US" dirty="0" err="1"/>
              <a:t>S</a:t>
            </a:r>
            <a:r>
              <a:rPr lang="en-US" sz="1900" dirty="0" err="1"/>
              <a:t>total</a:t>
            </a:r>
            <a:r>
              <a:rPr lang="en-US" dirty="0"/>
              <a:t>= ∆</a:t>
            </a:r>
            <a:r>
              <a:rPr lang="en-US" dirty="0" err="1"/>
              <a:t>S</a:t>
            </a:r>
            <a:r>
              <a:rPr lang="en-US" sz="2200" dirty="0" err="1"/>
              <a:t>system</a:t>
            </a:r>
            <a:r>
              <a:rPr lang="en-US" dirty="0"/>
              <a:t> + ∆</a:t>
            </a:r>
            <a:r>
              <a:rPr lang="en-US" sz="2200" dirty="0" err="1"/>
              <a:t>surr</a:t>
            </a:r>
            <a:r>
              <a:rPr lang="en-US" dirty="0"/>
              <a:t>&gt;0  </a:t>
            </a:r>
          </a:p>
          <a:p>
            <a:r>
              <a:rPr lang="en-US" dirty="0"/>
              <a:t> When a system is in equilibrium, the entropy is maximum, and the change in entropy, ∆S = 0.</a:t>
            </a:r>
          </a:p>
          <a:p>
            <a:r>
              <a:rPr lang="en-US" dirty="0"/>
              <a:t> We can say that entropy for a spontaneous process increases till it reaches maximum and at equilibrium the change in entropy is zero. Since entropy is a state property, we can calculate the change in entropy of a reversible process by</a:t>
            </a:r>
          </a:p>
          <a:p>
            <a:r>
              <a:rPr lang="en-US" dirty="0"/>
              <a:t> </a:t>
            </a:r>
            <a:r>
              <a:rPr lang="en-US" sz="4600" dirty="0"/>
              <a:t>∆</a:t>
            </a:r>
            <a:r>
              <a:rPr lang="en-US" sz="4600" dirty="0" err="1"/>
              <a:t>S</a:t>
            </a:r>
            <a:r>
              <a:rPr lang="en-US" dirty="0" err="1"/>
              <a:t>sys</a:t>
            </a:r>
            <a:r>
              <a:rPr lang="en-US" dirty="0"/>
              <a:t> = </a:t>
            </a:r>
            <a:r>
              <a:rPr lang="en-US" sz="6300" dirty="0" err="1"/>
              <a:t>q</a:t>
            </a:r>
            <a:r>
              <a:rPr lang="en-US" dirty="0" err="1"/>
              <a:t>sys</a:t>
            </a:r>
            <a:r>
              <a:rPr lang="en-US" dirty="0"/>
              <a:t> rev </a:t>
            </a:r>
            <a:r>
              <a:rPr lang="en-US" sz="5100" dirty="0"/>
              <a:t>/ T</a:t>
            </a:r>
            <a:endParaRPr lang="en-US" dirty="0"/>
          </a:p>
          <a:p>
            <a:r>
              <a:rPr lang="en-US" dirty="0"/>
              <a:t> We find that both for reversible and irreversible expansion for an ideal gas, under isothermal conditions, ∆U = 0, but ∆</a:t>
            </a:r>
            <a:r>
              <a:rPr lang="en-US" dirty="0" err="1"/>
              <a:t>Stotal</a:t>
            </a:r>
            <a:r>
              <a:rPr lang="en-US" dirty="0"/>
              <a:t> i.e., ∆</a:t>
            </a:r>
            <a:r>
              <a:rPr lang="en-US" dirty="0" err="1"/>
              <a:t>Ssys</a:t>
            </a:r>
            <a:r>
              <a:rPr lang="en-US" dirty="0"/>
              <a:t> + ∆</a:t>
            </a:r>
            <a:r>
              <a:rPr lang="en-US" dirty="0" err="1"/>
              <a:t>Ssurr</a:t>
            </a:r>
            <a:r>
              <a:rPr lang="en-US" dirty="0"/>
              <a:t>  is not zero for irreversible process. Thus, ∆U does not discriminate between reversible and irreversible process, whereas ∆S does.</a:t>
            </a:r>
            <a:endParaRPr lang="en-IN" dirty="0"/>
          </a:p>
        </p:txBody>
      </p:sp>
    </p:spTree>
    <p:extLst>
      <p:ext uri="{BB962C8B-B14F-4D97-AF65-F5344CB8AC3E}">
        <p14:creationId xmlns:p14="http://schemas.microsoft.com/office/powerpoint/2010/main" val="3728832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2F75F-D17C-41BE-8CF8-CDA3B471C903}"/>
              </a:ext>
            </a:extLst>
          </p:cNvPr>
          <p:cNvSpPr>
            <a:spLocks noGrp="1"/>
          </p:cNvSpPr>
          <p:nvPr>
            <p:ph type="title"/>
          </p:nvPr>
        </p:nvSpPr>
        <p:spPr/>
        <p:txBody>
          <a:bodyPr/>
          <a:lstStyle/>
          <a:p>
            <a:r>
              <a:rPr lang="en-IN" dirty="0">
                <a:solidFill>
                  <a:srgbClr val="FF0000"/>
                </a:solidFill>
              </a:rPr>
              <a:t>Gibbs Energy and Spontaneity</a:t>
            </a:r>
          </a:p>
        </p:txBody>
      </p:sp>
      <p:sp>
        <p:nvSpPr>
          <p:cNvPr id="3" name="Content Placeholder 2">
            <a:extLst>
              <a:ext uri="{FF2B5EF4-FFF2-40B4-BE49-F238E27FC236}">
                <a16:creationId xmlns:a16="http://schemas.microsoft.com/office/drawing/2014/main" id="{DF5C2173-EBE3-442A-BD2C-3E2BDA09BDF5}"/>
              </a:ext>
            </a:extLst>
          </p:cNvPr>
          <p:cNvSpPr>
            <a:spLocks noGrp="1"/>
          </p:cNvSpPr>
          <p:nvPr>
            <p:ph idx="1"/>
          </p:nvPr>
        </p:nvSpPr>
        <p:spPr/>
        <p:txBody>
          <a:bodyPr>
            <a:normAutofit fontScale="62500" lnSpcReduction="20000"/>
          </a:bodyPr>
          <a:lstStyle/>
          <a:p>
            <a:r>
              <a:rPr lang="en-US" dirty="0"/>
              <a:t>We have seen that for a system, it is the total entropy change, ∆</a:t>
            </a:r>
            <a:r>
              <a:rPr lang="en-US" dirty="0" err="1"/>
              <a:t>Stotal</a:t>
            </a:r>
            <a:r>
              <a:rPr lang="en-US" dirty="0"/>
              <a:t> which decides the spontaneity of the process. But most of the chemical reactions fall into the category of either closed systems or open systems. Therefore, for most of the chemical reactions there are changes in both enthalpy and entropy. It is clear from the discussion in previous sections that neither decrease in enthalpy nor increase in entropy alone can determine the direction of spontaneous change for these systems. For this purpose, we define a new thermodynamic function the Gibbs energy or Gibbs function, G, as</a:t>
            </a:r>
          </a:p>
          <a:p>
            <a:r>
              <a:rPr lang="en-US" dirty="0"/>
              <a:t> G = H – TS  Gibbs function, G is an extensive property and a state function. The change in Gibbs energy for the system, ∆</a:t>
            </a:r>
            <a:r>
              <a:rPr lang="en-US" dirty="0" err="1"/>
              <a:t>Gsys</a:t>
            </a:r>
            <a:r>
              <a:rPr lang="en-US" dirty="0"/>
              <a:t> can be written as</a:t>
            </a:r>
          </a:p>
          <a:p>
            <a:r>
              <a:rPr lang="en-US" dirty="0"/>
              <a:t> ∆</a:t>
            </a:r>
            <a:r>
              <a:rPr lang="en-US" dirty="0" err="1"/>
              <a:t>Gsys</a:t>
            </a:r>
            <a:r>
              <a:rPr lang="en-US" dirty="0"/>
              <a:t> = ∆</a:t>
            </a:r>
            <a:r>
              <a:rPr lang="en-US" dirty="0" err="1"/>
              <a:t>Hsys</a:t>
            </a:r>
            <a:r>
              <a:rPr lang="en-US" dirty="0"/>
              <a:t>- T ∆</a:t>
            </a:r>
            <a:r>
              <a:rPr lang="en-US" dirty="0" err="1"/>
              <a:t>Ssys</a:t>
            </a:r>
            <a:r>
              <a:rPr lang="en-US" dirty="0"/>
              <a:t>- </a:t>
            </a:r>
            <a:r>
              <a:rPr lang="en-US" dirty="0" err="1"/>
              <a:t>Ssys</a:t>
            </a:r>
            <a:r>
              <a:rPr lang="en-US" dirty="0"/>
              <a:t> ∆T  At constant temperature, ∆ = T 0 </a:t>
            </a:r>
          </a:p>
          <a:p>
            <a:r>
              <a:rPr lang="en-US" dirty="0"/>
              <a:t>∴ ∆G sys= ∆</a:t>
            </a:r>
            <a:r>
              <a:rPr lang="en-US" dirty="0" err="1"/>
              <a:t>Hsys</a:t>
            </a:r>
            <a:r>
              <a:rPr lang="en-US" dirty="0"/>
              <a:t>- T∆S sys  Usually the subscript ‘system’ is dropped and we simply write this equation as </a:t>
            </a:r>
          </a:p>
          <a:p>
            <a:r>
              <a:rPr lang="en-US" b="1" dirty="0">
                <a:solidFill>
                  <a:srgbClr val="FF0000"/>
                </a:solidFill>
              </a:rPr>
              <a:t>                                                  ∆ G = ∆ H- T ∆ S  </a:t>
            </a:r>
          </a:p>
          <a:p>
            <a:r>
              <a:rPr lang="en-US" dirty="0"/>
              <a:t>Thus, Gibbs energy change = enthalpy change – temperature × entropy change, and is referred to as the Gibbs equation, one of the most important equations in chemistry. </a:t>
            </a:r>
          </a:p>
          <a:p>
            <a:r>
              <a:rPr lang="en-US" dirty="0"/>
              <a:t>Here, we have considered both terms together for spontaneity: energy (in terms of ∆H) and entropy (∆S, a measure of disorder) as indicated earlier. Dimensionally if we </a:t>
            </a:r>
            <a:r>
              <a:rPr lang="en-US" dirty="0" err="1"/>
              <a:t>analyse</a:t>
            </a:r>
            <a:r>
              <a:rPr lang="en-US" dirty="0"/>
              <a:t>, we find that ∆G has units of energy because, both ∆H and the T∆S are energy terms, since T∆S = (K) (J/K) = J.</a:t>
            </a:r>
            <a:endParaRPr lang="en-IN" dirty="0"/>
          </a:p>
        </p:txBody>
      </p:sp>
    </p:spTree>
    <p:extLst>
      <p:ext uri="{BB962C8B-B14F-4D97-AF65-F5344CB8AC3E}">
        <p14:creationId xmlns:p14="http://schemas.microsoft.com/office/powerpoint/2010/main" val="18367559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C2747-CCE7-4B01-A13F-5D26DF2D4618}"/>
              </a:ext>
            </a:extLst>
          </p:cNvPr>
          <p:cNvSpPr>
            <a:spLocks noGrp="1"/>
          </p:cNvSpPr>
          <p:nvPr>
            <p:ph type="title"/>
          </p:nvPr>
        </p:nvSpPr>
        <p:spPr/>
        <p:txBody>
          <a:bodyPr/>
          <a:lstStyle/>
          <a:p>
            <a:r>
              <a:rPr lang="en-US" dirty="0">
                <a:solidFill>
                  <a:srgbClr val="FF0000"/>
                </a:solidFill>
              </a:rPr>
              <a:t>Now let us consider how ∆G is related to reaction spontaneity</a:t>
            </a:r>
            <a:endParaRPr lang="en-IN" dirty="0">
              <a:solidFill>
                <a:srgbClr val="FF0000"/>
              </a:solidFill>
            </a:endParaRPr>
          </a:p>
        </p:txBody>
      </p:sp>
      <p:sp>
        <p:nvSpPr>
          <p:cNvPr id="3" name="Content Placeholder 2">
            <a:extLst>
              <a:ext uri="{FF2B5EF4-FFF2-40B4-BE49-F238E27FC236}">
                <a16:creationId xmlns:a16="http://schemas.microsoft.com/office/drawing/2014/main" id="{5B11B747-0ED3-453C-A428-E7C5AB7D9416}"/>
              </a:ext>
            </a:extLst>
          </p:cNvPr>
          <p:cNvSpPr>
            <a:spLocks noGrp="1"/>
          </p:cNvSpPr>
          <p:nvPr>
            <p:ph idx="1"/>
          </p:nvPr>
        </p:nvSpPr>
        <p:spPr/>
        <p:txBody>
          <a:bodyPr/>
          <a:lstStyle/>
          <a:p>
            <a:r>
              <a:rPr lang="en-US" dirty="0"/>
              <a:t>Gibbs free energy Allows us to determine spontaneity considering the system alone May be thought to quantify the maximum amount of </a:t>
            </a:r>
            <a:r>
              <a:rPr lang="en-US" dirty="0" err="1"/>
              <a:t>nonexpansion</a:t>
            </a:r>
            <a:r>
              <a:rPr lang="en-US" dirty="0"/>
              <a:t> work the system can perform Is a state function </a:t>
            </a:r>
          </a:p>
          <a:p>
            <a:r>
              <a:rPr lang="en-US" dirty="0"/>
              <a:t>G = H – TS </a:t>
            </a:r>
          </a:p>
          <a:p>
            <a:r>
              <a:rPr lang="en-US" dirty="0"/>
              <a:t>∆G = ∆H - T∆S (T, P = const) </a:t>
            </a:r>
          </a:p>
          <a:p>
            <a:r>
              <a:rPr lang="en-US" dirty="0"/>
              <a:t>∆G &lt; 0 corresponds to a spontaneous process</a:t>
            </a:r>
            <a:endParaRPr lang="en-IN" dirty="0"/>
          </a:p>
        </p:txBody>
      </p:sp>
    </p:spTree>
    <p:extLst>
      <p:ext uri="{BB962C8B-B14F-4D97-AF65-F5344CB8AC3E}">
        <p14:creationId xmlns:p14="http://schemas.microsoft.com/office/powerpoint/2010/main" val="37486476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30C14-9E4A-43D5-9E26-D818E467611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AEAB38A-808E-4893-B414-DBAC422CFA8A}"/>
              </a:ext>
            </a:extLst>
          </p:cNvPr>
          <p:cNvSpPr>
            <a:spLocks noGrp="1"/>
          </p:cNvSpPr>
          <p:nvPr>
            <p:ph idx="1"/>
          </p:nvPr>
        </p:nvSpPr>
        <p:spPr/>
        <p:txBody>
          <a:bodyPr>
            <a:normAutofit fontScale="92500" lnSpcReduction="20000"/>
          </a:bodyPr>
          <a:lstStyle/>
          <a:p>
            <a:r>
              <a:rPr lang="en-US" dirty="0"/>
              <a:t>We know, ∆</a:t>
            </a:r>
            <a:r>
              <a:rPr lang="en-US" dirty="0" err="1"/>
              <a:t>Stotal</a:t>
            </a:r>
            <a:r>
              <a:rPr lang="en-US" dirty="0"/>
              <a:t> = ∆</a:t>
            </a:r>
            <a:r>
              <a:rPr lang="en-US" dirty="0" err="1"/>
              <a:t>Ssys</a:t>
            </a:r>
            <a:r>
              <a:rPr lang="en-US" dirty="0"/>
              <a:t> + ∆</a:t>
            </a:r>
            <a:r>
              <a:rPr lang="en-US" dirty="0" err="1"/>
              <a:t>Ssurr</a:t>
            </a:r>
            <a:r>
              <a:rPr lang="en-US" dirty="0"/>
              <a:t> </a:t>
            </a:r>
          </a:p>
          <a:p>
            <a:r>
              <a:rPr lang="en-US" dirty="0"/>
              <a:t>If the system is in thermal equilibrium with the surrounding, then the temperature of the surrounding is same as that of the system. Also, increase in enthalpy of the surrounding is equal to decrease in the enthalpy of the system. Therefore, entropy change of surroundings,   ∆</a:t>
            </a:r>
            <a:r>
              <a:rPr lang="en-US" dirty="0" err="1"/>
              <a:t>Hsys</a:t>
            </a:r>
            <a:r>
              <a:rPr lang="en-US" dirty="0"/>
              <a:t> is the enthalpy change of a reaction, </a:t>
            </a:r>
            <a:r>
              <a:rPr lang="en-US" dirty="0" err="1"/>
              <a:t>T∆Ssys</a:t>
            </a:r>
            <a:r>
              <a:rPr lang="en-US" dirty="0"/>
              <a:t> is the energy which is not available to do useful work. So ∆G is the net energy available to do useful work and is thus a measure of the ‘free energy’. For this reason, it is also known as the free energy of the reaction. </a:t>
            </a:r>
          </a:p>
          <a:p>
            <a:r>
              <a:rPr lang="en-US" dirty="0"/>
              <a:t>∆G = ∆H - T∆S </a:t>
            </a:r>
          </a:p>
          <a:p>
            <a:r>
              <a:rPr lang="en-US" dirty="0"/>
              <a:t>∆G gives a criteria for spontaneity at constant pressure and temperature. </a:t>
            </a:r>
          </a:p>
          <a:p>
            <a:r>
              <a:rPr lang="en-US" dirty="0"/>
              <a:t>(</a:t>
            </a:r>
            <a:r>
              <a:rPr lang="en-US" dirty="0" err="1"/>
              <a:t>i</a:t>
            </a:r>
            <a:r>
              <a:rPr lang="en-US" dirty="0"/>
              <a:t>) If ∆G is negative (&lt; 0), the process is spontaneous. </a:t>
            </a:r>
          </a:p>
          <a:p>
            <a:r>
              <a:rPr lang="en-US" dirty="0"/>
              <a:t>(ii) If ∆G is positive (&gt; 0), the process is non spontaneous.</a:t>
            </a:r>
            <a:endParaRPr lang="en-IN" dirty="0"/>
          </a:p>
        </p:txBody>
      </p:sp>
    </p:spTree>
    <p:extLst>
      <p:ext uri="{BB962C8B-B14F-4D97-AF65-F5344CB8AC3E}">
        <p14:creationId xmlns:p14="http://schemas.microsoft.com/office/powerpoint/2010/main" val="2050189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 ENTROPY OF IDEAL GAS:-&#10; An expression for the entropy change of an ideal&#10;gas can be obtained from Eq.&#10; ds =&#10;𝑑𝑢&#10;𝑇&#10;+&#10;𝑃 𝑑...">
            <a:extLst>
              <a:ext uri="{FF2B5EF4-FFF2-40B4-BE49-F238E27FC236}">
                <a16:creationId xmlns:a16="http://schemas.microsoft.com/office/drawing/2014/main" id="{47871288-706C-4374-BB8C-9F8077D331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292" y="1437012"/>
            <a:ext cx="6076950" cy="45624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 The entropy change for a process is obtained by&#10;integrating this relation between the end states:&#10;ΔS= 𝑐 𝑣&#10;𝑑𝑇&#10;𝑇&#10;+ 𝑅 ln&#10;𝑣2...">
            <a:extLst>
              <a:ext uri="{FF2B5EF4-FFF2-40B4-BE49-F238E27FC236}">
                <a16:creationId xmlns:a16="http://schemas.microsoft.com/office/drawing/2014/main" id="{55D9D1F3-3640-4082-998E-51C11A9C71A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96274" y="1437012"/>
            <a:ext cx="5612224" cy="4562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312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1EC23-A640-4505-A7FF-606D220DF951}"/>
              </a:ext>
            </a:extLst>
          </p:cNvPr>
          <p:cNvSpPr>
            <a:spLocks noGrp="1"/>
          </p:cNvSpPr>
          <p:nvPr>
            <p:ph type="title"/>
          </p:nvPr>
        </p:nvSpPr>
        <p:spPr/>
        <p:txBody>
          <a:bodyPr/>
          <a:lstStyle/>
          <a:p>
            <a:endParaRPr lang="en-IN" dirty="0"/>
          </a:p>
        </p:txBody>
      </p:sp>
      <p:pic>
        <p:nvPicPr>
          <p:cNvPr id="4" name="Content Placeholder 3">
            <a:extLst>
              <a:ext uri="{FF2B5EF4-FFF2-40B4-BE49-F238E27FC236}">
                <a16:creationId xmlns:a16="http://schemas.microsoft.com/office/drawing/2014/main" id="{5E6B6033-6D20-45A3-B954-20C064D1C7A0}"/>
              </a:ext>
            </a:extLst>
          </p:cNvPr>
          <p:cNvPicPr>
            <a:picLocks noGrp="1" noChangeAspect="1"/>
          </p:cNvPicPr>
          <p:nvPr>
            <p:ph idx="1"/>
          </p:nvPr>
        </p:nvPicPr>
        <p:blipFill>
          <a:blip r:embed="rId2"/>
          <a:stretch>
            <a:fillRect/>
          </a:stretch>
        </p:blipFill>
        <p:spPr>
          <a:xfrm>
            <a:off x="499521" y="1690688"/>
            <a:ext cx="5795727" cy="4351338"/>
          </a:xfrm>
          <a:prstGeom prst="rect">
            <a:avLst/>
          </a:prstGeom>
        </p:spPr>
      </p:pic>
      <p:pic>
        <p:nvPicPr>
          <p:cNvPr id="5" name="Picture 4">
            <a:extLst>
              <a:ext uri="{FF2B5EF4-FFF2-40B4-BE49-F238E27FC236}">
                <a16:creationId xmlns:a16="http://schemas.microsoft.com/office/drawing/2014/main" id="{98AAB910-9C78-41D0-9652-3260EC260B37}"/>
              </a:ext>
            </a:extLst>
          </p:cNvPr>
          <p:cNvPicPr>
            <a:picLocks noChangeAspect="1"/>
          </p:cNvPicPr>
          <p:nvPr/>
        </p:nvPicPr>
        <p:blipFill>
          <a:blip r:embed="rId3"/>
          <a:stretch>
            <a:fillRect/>
          </a:stretch>
        </p:blipFill>
        <p:spPr>
          <a:xfrm>
            <a:off x="6295248" y="1690688"/>
            <a:ext cx="5896752" cy="4351338"/>
          </a:xfrm>
          <a:prstGeom prst="rect">
            <a:avLst/>
          </a:prstGeom>
        </p:spPr>
      </p:pic>
    </p:spTree>
    <p:extLst>
      <p:ext uri="{BB962C8B-B14F-4D97-AF65-F5344CB8AC3E}">
        <p14:creationId xmlns:p14="http://schemas.microsoft.com/office/powerpoint/2010/main" val="29685434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 From Eq.(3) and (4), we see that for constant volume&#10;process,&#10;ΔS= 𝑐 𝑣&#10;𝑑𝑇&#10;𝑇&#10;=𝑐 𝑣 ln&#10;T2&#10;T1&#10;For constant pressure process, ...">
            <a:extLst>
              <a:ext uri="{FF2B5EF4-FFF2-40B4-BE49-F238E27FC236}">
                <a16:creationId xmlns:a16="http://schemas.microsoft.com/office/drawing/2014/main" id="{42DB6C12-FC56-438D-B225-AE6EF30DB39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1641" y="1082351"/>
            <a:ext cx="9489231" cy="5094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8268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063D-17AC-45F9-8DD3-3F838195D312}"/>
              </a:ext>
            </a:extLst>
          </p:cNvPr>
          <p:cNvSpPr>
            <a:spLocks noGrp="1"/>
          </p:cNvSpPr>
          <p:nvPr>
            <p:ph type="title"/>
          </p:nvPr>
        </p:nvSpPr>
        <p:spPr/>
        <p:txBody>
          <a:bodyPr/>
          <a:lstStyle/>
          <a:p>
            <a:r>
              <a:rPr lang="en-US" dirty="0">
                <a:solidFill>
                  <a:srgbClr val="FF0000"/>
                </a:solidFill>
              </a:rPr>
              <a:t>GIBBS ENERGY CHANGE AND EQUILIBRIUM</a:t>
            </a:r>
            <a:endParaRPr lang="en-IN" dirty="0">
              <a:solidFill>
                <a:srgbClr val="FF0000"/>
              </a:solidFill>
            </a:endParaRPr>
          </a:p>
        </p:txBody>
      </p:sp>
      <p:sp>
        <p:nvSpPr>
          <p:cNvPr id="3" name="Content Placeholder 2">
            <a:extLst>
              <a:ext uri="{FF2B5EF4-FFF2-40B4-BE49-F238E27FC236}">
                <a16:creationId xmlns:a16="http://schemas.microsoft.com/office/drawing/2014/main" id="{7CC77AD7-7440-40CB-8C38-51BD97C2307B}"/>
              </a:ext>
            </a:extLst>
          </p:cNvPr>
          <p:cNvSpPr>
            <a:spLocks noGrp="1"/>
          </p:cNvSpPr>
          <p:nvPr>
            <p:ph idx="1"/>
          </p:nvPr>
        </p:nvSpPr>
        <p:spPr/>
        <p:txBody>
          <a:bodyPr>
            <a:normAutofit fontScale="92500" lnSpcReduction="20000"/>
          </a:bodyPr>
          <a:lstStyle/>
          <a:p>
            <a:r>
              <a:rPr lang="en-US" dirty="0"/>
              <a:t>We have seen how a knowledge of the sign and magnitude of the free energy change of a chemical reaction allows: (</a:t>
            </a:r>
            <a:r>
              <a:rPr lang="en-US" dirty="0" err="1"/>
              <a:t>i</a:t>
            </a:r>
            <a:r>
              <a:rPr lang="en-US" dirty="0"/>
              <a:t>) Prediction of the spontaneity of the chemical reaction. (ii) Prediction of the useful work that could be extracted from it. So far we have considered free energy changes in irreversible reactions. Let us now examine the free energy changes in reversible reactions. ‘Reversible’ under strict thermodynamic sense is a special way of carrying out a process such that system is at all times in perfect equilibrium with its surroundings. When applied to a chemical reaction, the term ‘reversible’ indicates that a given reaction can proceed in either direction simultaneously, so that a dynamic equilibrium is set up. This means that the reactions in both the directions should proceed with a decrease in free energy, which seems impossible. It is possible only if at equilibrium the free energy of the system is minimum. If it is not, the system would spontaneously change to configuration of lower free energy.</a:t>
            </a:r>
            <a:endParaRPr lang="en-IN" dirty="0"/>
          </a:p>
        </p:txBody>
      </p:sp>
    </p:spTree>
    <p:extLst>
      <p:ext uri="{BB962C8B-B14F-4D97-AF65-F5344CB8AC3E}">
        <p14:creationId xmlns:p14="http://schemas.microsoft.com/office/powerpoint/2010/main" val="41837180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5F718-62BA-4EC5-9C54-915BA76CF01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2740CBDA-A9D8-478C-ABBF-6011CA1BE1D3}"/>
              </a:ext>
            </a:extLst>
          </p:cNvPr>
          <p:cNvSpPr>
            <a:spLocks noGrp="1"/>
          </p:cNvSpPr>
          <p:nvPr>
            <p:ph idx="1"/>
          </p:nvPr>
        </p:nvSpPr>
        <p:spPr/>
        <p:txBody>
          <a:bodyPr>
            <a:normAutofit lnSpcReduction="10000"/>
          </a:bodyPr>
          <a:lstStyle/>
          <a:p>
            <a:r>
              <a:rPr lang="en-US" dirty="0"/>
              <a:t>So, the criterion for equilibrium A + B ::::::::  C + D ;</a:t>
            </a:r>
          </a:p>
          <a:p>
            <a:r>
              <a:rPr lang="en-US" dirty="0"/>
              <a:t> is ∆</a:t>
            </a:r>
            <a:r>
              <a:rPr lang="en-US" sz="1600" dirty="0" err="1"/>
              <a:t>r</a:t>
            </a:r>
            <a:r>
              <a:rPr lang="en-US" dirty="0" err="1"/>
              <a:t>G</a:t>
            </a:r>
            <a:r>
              <a:rPr lang="en-US" dirty="0"/>
              <a:t> = 0</a:t>
            </a:r>
          </a:p>
          <a:p>
            <a:r>
              <a:rPr lang="en-US" dirty="0"/>
              <a:t>Gibbs energy for a reaction in which all reactants and products are in standard state, ∆</a:t>
            </a:r>
            <a:r>
              <a:rPr lang="en-US" dirty="0" err="1"/>
              <a:t>rG</a:t>
            </a:r>
            <a:r>
              <a:rPr lang="en-US" dirty="0"/>
              <a:t>*  is related to the equilibrium constant of the reaction as follows:</a:t>
            </a:r>
          </a:p>
          <a:p>
            <a:r>
              <a:rPr lang="en-IN" dirty="0">
                <a:solidFill>
                  <a:srgbClr val="FF0000"/>
                </a:solidFill>
              </a:rPr>
              <a:t>0 = ∆</a:t>
            </a:r>
            <a:r>
              <a:rPr lang="en-IN" dirty="0" err="1">
                <a:solidFill>
                  <a:srgbClr val="FF0000"/>
                </a:solidFill>
              </a:rPr>
              <a:t>rG</a:t>
            </a:r>
            <a:r>
              <a:rPr lang="en-IN" dirty="0">
                <a:solidFill>
                  <a:srgbClr val="FF0000"/>
                </a:solidFill>
              </a:rPr>
              <a:t>* + RT ln K         OR</a:t>
            </a:r>
          </a:p>
          <a:p>
            <a:r>
              <a:rPr lang="en-IN" dirty="0">
                <a:solidFill>
                  <a:srgbClr val="FF0000"/>
                </a:solidFill>
              </a:rPr>
              <a:t>∆</a:t>
            </a:r>
            <a:r>
              <a:rPr lang="en-IN" dirty="0" err="1">
                <a:solidFill>
                  <a:srgbClr val="FF0000"/>
                </a:solidFill>
              </a:rPr>
              <a:t>rG</a:t>
            </a:r>
            <a:r>
              <a:rPr lang="en-IN" dirty="0">
                <a:solidFill>
                  <a:srgbClr val="FF0000"/>
                </a:solidFill>
              </a:rPr>
              <a:t>* = – RT ln K            OR</a:t>
            </a:r>
          </a:p>
          <a:p>
            <a:r>
              <a:rPr lang="en-IN" dirty="0">
                <a:solidFill>
                  <a:srgbClr val="FF0000"/>
                </a:solidFill>
              </a:rPr>
              <a:t>∆</a:t>
            </a:r>
            <a:r>
              <a:rPr lang="en-IN" dirty="0" err="1">
                <a:solidFill>
                  <a:srgbClr val="FF0000"/>
                </a:solidFill>
              </a:rPr>
              <a:t>rG</a:t>
            </a:r>
            <a:r>
              <a:rPr lang="en-IN" dirty="0">
                <a:solidFill>
                  <a:srgbClr val="FF0000"/>
                </a:solidFill>
              </a:rPr>
              <a:t>*   = – 2.303 RT log K</a:t>
            </a:r>
          </a:p>
          <a:p>
            <a:r>
              <a:rPr lang="en-IN" dirty="0"/>
              <a:t> </a:t>
            </a:r>
            <a:r>
              <a:rPr lang="en-IN" sz="4000" dirty="0">
                <a:solidFill>
                  <a:srgbClr val="00B050"/>
                </a:solidFill>
              </a:rPr>
              <a:t>∆</a:t>
            </a:r>
            <a:r>
              <a:rPr lang="en-IN" sz="4000" dirty="0" err="1">
                <a:solidFill>
                  <a:srgbClr val="00B050"/>
                </a:solidFill>
              </a:rPr>
              <a:t>rG</a:t>
            </a:r>
            <a:r>
              <a:rPr lang="en-IN" sz="4000" dirty="0">
                <a:solidFill>
                  <a:srgbClr val="00B050"/>
                </a:solidFill>
              </a:rPr>
              <a:t>* = – RT ln K  = ∆H-T ∆S</a:t>
            </a:r>
          </a:p>
        </p:txBody>
      </p:sp>
    </p:spTree>
    <p:extLst>
      <p:ext uri="{BB962C8B-B14F-4D97-AF65-F5344CB8AC3E}">
        <p14:creationId xmlns:p14="http://schemas.microsoft.com/office/powerpoint/2010/main" val="17760592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0F6358-FA30-46AD-A94C-D2166363CBDE}"/>
              </a:ext>
            </a:extLst>
          </p:cNvPr>
          <p:cNvSpPr>
            <a:spLocks noGrp="1"/>
          </p:cNvSpPr>
          <p:nvPr>
            <p:ph idx="1"/>
          </p:nvPr>
        </p:nvSpPr>
        <p:spPr>
          <a:xfrm>
            <a:off x="4292083" y="2898645"/>
            <a:ext cx="2817845" cy="833599"/>
          </a:xfrm>
        </p:spPr>
        <p:txBody>
          <a:bodyPr>
            <a:normAutofit fontScale="92500" lnSpcReduction="20000"/>
          </a:bodyPr>
          <a:lstStyle/>
          <a:p>
            <a:pPr marL="0" indent="0">
              <a:buNone/>
            </a:pPr>
            <a:r>
              <a:rPr lang="en-US" sz="6600" dirty="0">
                <a:solidFill>
                  <a:srgbClr val="FF0000"/>
                </a:solidFill>
                <a:latin typeface="Gabriola" panose="04040605051002020D02" pitchFamily="82" charset="0"/>
              </a:rPr>
              <a:t>THE END</a:t>
            </a:r>
            <a:endParaRPr lang="en-IN" sz="6600" dirty="0">
              <a:solidFill>
                <a:srgbClr val="FF0000"/>
              </a:solidFill>
              <a:latin typeface="Gabriola" panose="04040605051002020D02" pitchFamily="82" charset="0"/>
            </a:endParaRPr>
          </a:p>
        </p:txBody>
      </p:sp>
    </p:spTree>
    <p:extLst>
      <p:ext uri="{BB962C8B-B14F-4D97-AF65-F5344CB8AC3E}">
        <p14:creationId xmlns:p14="http://schemas.microsoft.com/office/powerpoint/2010/main" val="1538384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0EF7A-F119-4505-9BE6-A5C7B18EA82B}"/>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FC0413AA-EA1B-4017-9EFD-D0BEC757D8A1}"/>
              </a:ext>
            </a:extLst>
          </p:cNvPr>
          <p:cNvPicPr>
            <a:picLocks noGrp="1" noChangeAspect="1"/>
          </p:cNvPicPr>
          <p:nvPr>
            <p:ph idx="1"/>
          </p:nvPr>
        </p:nvPicPr>
        <p:blipFill>
          <a:blip r:embed="rId2"/>
          <a:stretch>
            <a:fillRect/>
          </a:stretch>
        </p:blipFill>
        <p:spPr>
          <a:xfrm>
            <a:off x="546174" y="1564367"/>
            <a:ext cx="5795727" cy="4351338"/>
          </a:xfrm>
          <a:prstGeom prst="rect">
            <a:avLst/>
          </a:prstGeom>
        </p:spPr>
      </p:pic>
      <p:pic>
        <p:nvPicPr>
          <p:cNvPr id="8194" name="Picture 2" descr="Second law of thermodynamics&#10;It is impossible for any system to undergo a process in which it&#10;absorbs heat form a reservoi...">
            <a:extLst>
              <a:ext uri="{FF2B5EF4-FFF2-40B4-BE49-F238E27FC236}">
                <a16:creationId xmlns:a16="http://schemas.microsoft.com/office/drawing/2014/main" id="{C8D36CBF-E8C8-4E50-B199-DF7DB832C2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1901" y="1458799"/>
            <a:ext cx="6076950" cy="456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937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 EQUIVALENCE OF THE TWO STATEMENTS:-&#10; It can be shown that the violation of one&#10;statement leads to a violation of the ot...">
            <a:extLst>
              <a:ext uri="{FF2B5EF4-FFF2-40B4-BE49-F238E27FC236}">
                <a16:creationId xmlns:a16="http://schemas.microsoft.com/office/drawing/2014/main" id="{9F2C9AF0-1B25-49F1-9E62-C34616AEEEA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9674" y="793102"/>
            <a:ext cx="10234126" cy="5383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064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76E34F5-B537-456C-86B9-63B25DDB18F1}"/>
              </a:ext>
            </a:extLst>
          </p:cNvPr>
          <p:cNvSpPr>
            <a:spLocks noGrp="1" noChangeArrowheads="1"/>
          </p:cNvSpPr>
          <p:nvPr>
            <p:ph type="title"/>
          </p:nvPr>
        </p:nvSpPr>
        <p:spPr/>
        <p:txBody>
          <a:bodyPr/>
          <a:lstStyle/>
          <a:p>
            <a:r>
              <a:rPr lang="zh-TW" altLang="en-US" sz="2400" b="1">
                <a:solidFill>
                  <a:srgbClr val="CCCC99"/>
                </a:solidFill>
                <a:effectLst>
                  <a:outerShdw blurRad="38100" dist="38100" dir="2700000" algn="tl">
                    <a:srgbClr val="C0C0C0"/>
                  </a:outerShdw>
                </a:effectLst>
                <a:latin typeface="TimesNewRomanPS-Bold" charset="0"/>
              </a:rPr>
              <a:t>7.2 </a:t>
            </a:r>
            <a:r>
              <a:rPr lang="en-US" altLang="zh-TW" sz="2400" b="1">
                <a:solidFill>
                  <a:srgbClr val="CCCC99"/>
                </a:solidFill>
                <a:effectLst>
                  <a:outerShdw blurRad="38100" dist="38100" dir="2700000" algn="tl">
                    <a:srgbClr val="C0C0C0"/>
                  </a:outerShdw>
                </a:effectLst>
                <a:latin typeface="TimesNewRomanPS-Bold" charset="0"/>
              </a:rPr>
              <a:t>THE SECOND LAW OF THERMODYNAMICS</a:t>
            </a:r>
            <a:endParaRPr lang="zh-TW" altLang="en-US" sz="2400" b="1">
              <a:solidFill>
                <a:srgbClr val="CCCC99"/>
              </a:solidFill>
              <a:effectLst>
                <a:outerShdw blurRad="38100" dist="38100" dir="2700000" algn="tl">
                  <a:srgbClr val="C0C0C0"/>
                </a:outerShdw>
              </a:effectLst>
              <a:latin typeface="TimesNewRomanPS-Bold" charset="0"/>
            </a:endParaRPr>
          </a:p>
        </p:txBody>
      </p:sp>
      <p:sp>
        <p:nvSpPr>
          <p:cNvPr id="40963" name="Rectangle 3">
            <a:extLst>
              <a:ext uri="{FF2B5EF4-FFF2-40B4-BE49-F238E27FC236}">
                <a16:creationId xmlns:a16="http://schemas.microsoft.com/office/drawing/2014/main" id="{D5B49E4D-D976-4D39-96C5-4CD3D936BFF3}"/>
              </a:ext>
            </a:extLst>
          </p:cNvPr>
          <p:cNvSpPr>
            <a:spLocks noGrp="1" noChangeArrowheads="1"/>
          </p:cNvSpPr>
          <p:nvPr>
            <p:ph type="body" idx="1"/>
          </p:nvPr>
        </p:nvSpPr>
        <p:spPr/>
        <p:txBody>
          <a:bodyPr/>
          <a:lstStyle/>
          <a:p>
            <a:r>
              <a:rPr lang="en-US" altLang="zh-TW">
                <a:latin typeface="TimesNewRomanPS" charset="0"/>
              </a:rPr>
              <a:t>Two classical statements of the second law</a:t>
            </a:r>
          </a:p>
          <a:p>
            <a:pPr lvl="1"/>
            <a:r>
              <a:rPr lang="en-US" altLang="zh-TW">
                <a:latin typeface="TimesNewRomanPS" charset="0"/>
              </a:rPr>
              <a:t>Kelvin–Planck statement </a:t>
            </a:r>
          </a:p>
          <a:p>
            <a:pPr lvl="1"/>
            <a:r>
              <a:rPr lang="en-US" altLang="zh-TW">
                <a:latin typeface="TimesNewRomanPS" charset="0"/>
              </a:rPr>
              <a:t>Clausius statement.</a:t>
            </a:r>
            <a:endParaRPr lang="zh-TW" altLang="en-US">
              <a:latin typeface="TimesNewRomanPS"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CEEA1421-19CD-4FE2-801B-A430A5288B15}"/>
              </a:ext>
            </a:extLst>
          </p:cNvPr>
          <p:cNvSpPr>
            <a:spLocks noGrp="1" noChangeArrowheads="1"/>
          </p:cNvSpPr>
          <p:nvPr>
            <p:ph type="title"/>
          </p:nvPr>
        </p:nvSpPr>
        <p:spPr/>
        <p:txBody>
          <a:bodyPr/>
          <a:lstStyle/>
          <a:p>
            <a:pPr algn="l"/>
            <a:r>
              <a:rPr lang="en-US" altLang="zh-TW" sz="3200" b="1" i="1">
                <a:latin typeface="TimesNewRomanPS-BoldItalic" charset="0"/>
              </a:rPr>
              <a:t>The Kelvin–Planck statement:</a:t>
            </a:r>
            <a:endParaRPr lang="zh-TW" altLang="en-US" sz="3200" b="1" i="1">
              <a:latin typeface="TimesNewRomanPS-BoldItalic" charset="0"/>
            </a:endParaRPr>
          </a:p>
        </p:txBody>
      </p:sp>
      <p:sp>
        <p:nvSpPr>
          <p:cNvPr id="41987" name="Rectangle 3">
            <a:extLst>
              <a:ext uri="{FF2B5EF4-FFF2-40B4-BE49-F238E27FC236}">
                <a16:creationId xmlns:a16="http://schemas.microsoft.com/office/drawing/2014/main" id="{D62BB098-52E3-42DD-9454-16BCCEA8D988}"/>
              </a:ext>
            </a:extLst>
          </p:cNvPr>
          <p:cNvSpPr>
            <a:spLocks noGrp="1" noChangeArrowheads="1"/>
          </p:cNvSpPr>
          <p:nvPr>
            <p:ph type="body" idx="1"/>
          </p:nvPr>
        </p:nvSpPr>
        <p:spPr/>
        <p:txBody>
          <a:bodyPr/>
          <a:lstStyle/>
          <a:p>
            <a:r>
              <a:rPr lang="en-US" altLang="zh-TW" sz="2400">
                <a:solidFill>
                  <a:srgbClr val="FF0000"/>
                </a:solidFill>
                <a:latin typeface="TimesNewRomanPS" charset="0"/>
              </a:rPr>
              <a:t>It is impossible to construct a device that will operate in a cycle and produce no effect </a:t>
            </a:r>
            <a:r>
              <a:rPr lang="en-US" altLang="zh-TW" sz="2400">
                <a:solidFill>
                  <a:srgbClr val="0033CC"/>
                </a:solidFill>
                <a:latin typeface="TimesNewRomanPS" charset="0"/>
              </a:rPr>
              <a:t>other than</a:t>
            </a:r>
            <a:r>
              <a:rPr lang="en-US" altLang="zh-TW" sz="2400">
                <a:solidFill>
                  <a:srgbClr val="FF0000"/>
                </a:solidFill>
                <a:latin typeface="TimesNewRomanPS" charset="0"/>
              </a:rPr>
              <a:t> </a:t>
            </a:r>
            <a:r>
              <a:rPr lang="en-US" altLang="zh-TW" sz="2400">
                <a:solidFill>
                  <a:srgbClr val="0033CC"/>
                </a:solidFill>
                <a:latin typeface="TimesNewRomanPS" charset="0"/>
              </a:rPr>
              <a:t>the raising of a weight and the exchange of heat with a single reservoir</a:t>
            </a:r>
            <a:r>
              <a:rPr lang="en-US" altLang="zh-TW" sz="2400">
                <a:solidFill>
                  <a:srgbClr val="FF0000"/>
                </a:solidFill>
                <a:latin typeface="TimesNewRomanPS" charset="0"/>
              </a:rPr>
              <a:t>.</a:t>
            </a:r>
            <a:br>
              <a:rPr lang="en-US" altLang="zh-TW" sz="2400">
                <a:solidFill>
                  <a:srgbClr val="FF0000"/>
                </a:solidFill>
                <a:latin typeface="TimesNewRomanPS" charset="0"/>
              </a:rPr>
            </a:br>
            <a:r>
              <a:rPr lang="en-US" altLang="zh-TW" sz="2400">
                <a:solidFill>
                  <a:srgbClr val="FF0000"/>
                </a:solidFill>
                <a:latin typeface="TimesNewRomanPS" charset="0"/>
              </a:rPr>
              <a:t> </a:t>
            </a:r>
            <a:r>
              <a:rPr lang="en-US" altLang="zh-TW" sz="1800">
                <a:solidFill>
                  <a:srgbClr val="FF0000"/>
                </a:solidFill>
                <a:latin typeface="TimesNewRomanPS" charset="0"/>
              </a:rPr>
              <a:t>See Fig. 7.6.</a:t>
            </a:r>
            <a:endParaRPr lang="zh-TW" altLang="en-US" sz="1800">
              <a:solidFill>
                <a:srgbClr val="FF0000"/>
              </a:solidFill>
              <a:latin typeface="TimesNewRomanPS" charset="0"/>
            </a:endParaRPr>
          </a:p>
        </p:txBody>
      </p:sp>
      <p:graphicFrame>
        <p:nvGraphicFramePr>
          <p:cNvPr id="41988" name="Object 4">
            <a:extLst>
              <a:ext uri="{FF2B5EF4-FFF2-40B4-BE49-F238E27FC236}">
                <a16:creationId xmlns:a16="http://schemas.microsoft.com/office/drawing/2014/main" id="{28AA6192-D7FD-4921-B241-785AFBDF8426}"/>
              </a:ext>
            </a:extLst>
          </p:cNvPr>
          <p:cNvGraphicFramePr>
            <a:graphicFrameLocks noChangeAspect="1"/>
          </p:cNvGraphicFramePr>
          <p:nvPr/>
        </p:nvGraphicFramePr>
        <p:xfrm>
          <a:off x="2819400" y="3810000"/>
          <a:ext cx="6553200" cy="2624138"/>
        </p:xfrm>
        <a:graphic>
          <a:graphicData uri="http://schemas.openxmlformats.org/presentationml/2006/ole">
            <mc:AlternateContent xmlns:mc="http://schemas.openxmlformats.org/markup-compatibility/2006">
              <mc:Choice xmlns:v="urn:schemas-microsoft-com:vml" Requires="v">
                <p:oleObj name="PhotoImpact" r:id="rId2" imgW="4923810" imgH="1971429" progId="PI3.Image">
                  <p:embed/>
                </p:oleObj>
              </mc:Choice>
              <mc:Fallback>
                <p:oleObj name="PhotoImpact" r:id="rId2" imgW="4923810" imgH="1971429" progId="PI3.Image">
                  <p:embed/>
                  <p:pic>
                    <p:nvPicPr>
                      <p:cNvPr id="41988" name="Object 4">
                        <a:extLst>
                          <a:ext uri="{FF2B5EF4-FFF2-40B4-BE49-F238E27FC236}">
                            <a16:creationId xmlns:a16="http://schemas.microsoft.com/office/drawing/2014/main" id="{28AA6192-D7FD-4921-B241-785AFBDF84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810000"/>
                        <a:ext cx="6553200" cy="262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6BB62A6B-5748-4A9F-9D4C-F37FA4669DCB}"/>
              </a:ext>
            </a:extLst>
          </p:cNvPr>
          <p:cNvSpPr>
            <a:spLocks noGrp="1" noChangeArrowheads="1"/>
          </p:cNvSpPr>
          <p:nvPr>
            <p:ph type="title"/>
          </p:nvPr>
        </p:nvSpPr>
        <p:spPr>
          <a:xfrm>
            <a:off x="4356100" y="609600"/>
            <a:ext cx="7378700" cy="1143000"/>
          </a:xfrm>
        </p:spPr>
        <p:txBody>
          <a:bodyPr/>
          <a:lstStyle/>
          <a:p>
            <a:pPr algn="l"/>
            <a:r>
              <a:rPr lang="en-US" altLang="zh-TW" sz="3600" b="1" i="1">
                <a:latin typeface="TimesNewRomanPS-BoldItalic" charset="0"/>
              </a:rPr>
              <a:t>The Clausius statement:</a:t>
            </a:r>
            <a:endParaRPr lang="zh-TW" altLang="en-US" sz="3600" b="1" i="1">
              <a:latin typeface="TimesNewRomanPS-BoldItalic" charset="0"/>
            </a:endParaRPr>
          </a:p>
        </p:txBody>
      </p:sp>
      <p:sp>
        <p:nvSpPr>
          <p:cNvPr id="43011" name="Rectangle 3">
            <a:extLst>
              <a:ext uri="{FF2B5EF4-FFF2-40B4-BE49-F238E27FC236}">
                <a16:creationId xmlns:a16="http://schemas.microsoft.com/office/drawing/2014/main" id="{9C24B213-5662-495A-B970-9EE485EEE4A2}"/>
              </a:ext>
            </a:extLst>
          </p:cNvPr>
          <p:cNvSpPr>
            <a:spLocks noGrp="1" noChangeArrowheads="1"/>
          </p:cNvSpPr>
          <p:nvPr>
            <p:ph type="body" idx="1"/>
          </p:nvPr>
        </p:nvSpPr>
        <p:spPr/>
        <p:txBody>
          <a:bodyPr/>
          <a:lstStyle/>
          <a:p>
            <a:r>
              <a:rPr lang="en-US" altLang="zh-TW" sz="2400">
                <a:solidFill>
                  <a:srgbClr val="FF0000"/>
                </a:solidFill>
                <a:latin typeface="TimesNewRomanPS" charset="0"/>
              </a:rPr>
              <a:t>It is impossible to construct a device that operates in a cycle and produces no effect </a:t>
            </a:r>
            <a:r>
              <a:rPr lang="en-US" altLang="zh-TW" sz="2400">
                <a:solidFill>
                  <a:srgbClr val="0033CC"/>
                </a:solidFill>
                <a:latin typeface="TimesNewRomanPS" charset="0"/>
              </a:rPr>
              <a:t>other than the transfer of heat from a cooler body to a hotter body</a:t>
            </a:r>
            <a:r>
              <a:rPr lang="en-US" altLang="zh-TW" sz="2400">
                <a:solidFill>
                  <a:srgbClr val="FF0000"/>
                </a:solidFill>
                <a:latin typeface="TimesNewRomanPS" charset="0"/>
              </a:rPr>
              <a:t>. </a:t>
            </a:r>
            <a:br>
              <a:rPr lang="en-US" altLang="zh-TW" sz="1800">
                <a:solidFill>
                  <a:srgbClr val="FF0000"/>
                </a:solidFill>
                <a:latin typeface="TimesNewRomanPS" charset="0"/>
              </a:rPr>
            </a:br>
            <a:r>
              <a:rPr lang="en-US" altLang="zh-TW" sz="1800">
                <a:solidFill>
                  <a:srgbClr val="FF0000"/>
                </a:solidFill>
                <a:latin typeface="TimesNewRomanPS" charset="0"/>
              </a:rPr>
              <a:t>See Fig. 7.7.</a:t>
            </a:r>
            <a:endParaRPr lang="zh-TW" altLang="en-US" sz="1800">
              <a:solidFill>
                <a:srgbClr val="FF0000"/>
              </a:solidFill>
              <a:latin typeface="TimesNewRomanPS" charset="0"/>
            </a:endParaRPr>
          </a:p>
        </p:txBody>
      </p:sp>
      <p:graphicFrame>
        <p:nvGraphicFramePr>
          <p:cNvPr id="43012" name="Object 4">
            <a:extLst>
              <a:ext uri="{FF2B5EF4-FFF2-40B4-BE49-F238E27FC236}">
                <a16:creationId xmlns:a16="http://schemas.microsoft.com/office/drawing/2014/main" id="{7CAAEF33-991C-4F65-8DDF-E5586E8ACFB8}"/>
              </a:ext>
            </a:extLst>
          </p:cNvPr>
          <p:cNvGraphicFramePr>
            <a:graphicFrameLocks noChangeAspect="1"/>
          </p:cNvGraphicFramePr>
          <p:nvPr/>
        </p:nvGraphicFramePr>
        <p:xfrm>
          <a:off x="2667000" y="3733801"/>
          <a:ext cx="5715000" cy="2874963"/>
        </p:xfrm>
        <a:graphic>
          <a:graphicData uri="http://schemas.openxmlformats.org/presentationml/2006/ole">
            <mc:AlternateContent xmlns:mc="http://schemas.openxmlformats.org/markup-compatibility/2006">
              <mc:Choice xmlns:v="urn:schemas-microsoft-com:vml" Requires="v">
                <p:oleObj name="PhotoImpact" r:id="rId2" imgW="4790476" imgH="2409524" progId="PI3.Image">
                  <p:embed/>
                </p:oleObj>
              </mc:Choice>
              <mc:Fallback>
                <p:oleObj name="PhotoImpact" r:id="rId2" imgW="4790476" imgH="2409524" progId="PI3.Image">
                  <p:embed/>
                  <p:pic>
                    <p:nvPicPr>
                      <p:cNvPr id="43012" name="Object 4">
                        <a:extLst>
                          <a:ext uri="{FF2B5EF4-FFF2-40B4-BE49-F238E27FC236}">
                            <a16:creationId xmlns:a16="http://schemas.microsoft.com/office/drawing/2014/main" id="{7CAAEF33-991C-4F65-8DDF-E5586E8ACF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733801"/>
                        <a:ext cx="5715000" cy="287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1618</Words>
  <Application>Microsoft Office PowerPoint</Application>
  <PresentationFormat>Widescreen</PresentationFormat>
  <Paragraphs>84</Paragraphs>
  <Slides>43</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4" baseType="lpstr">
      <vt:lpstr>Arial</vt:lpstr>
      <vt:lpstr>Arial Black</vt:lpstr>
      <vt:lpstr>Bernard MT Condensed</vt:lpstr>
      <vt:lpstr>Calibri</vt:lpstr>
      <vt:lpstr>Calibri Light</vt:lpstr>
      <vt:lpstr>Gabriola</vt:lpstr>
      <vt:lpstr>TimesNewRomanPS</vt:lpstr>
      <vt:lpstr>TimesNewRomanPS-Bold</vt:lpstr>
      <vt:lpstr>TimesNewRomanPS-BoldItalic</vt:lpstr>
      <vt:lpstr>Office Theme</vt:lpstr>
      <vt:lpstr>PhotoImpact</vt:lpstr>
      <vt:lpstr> THERMODYNAMICS II</vt:lpstr>
      <vt:lpstr>PowerPoint Presentation</vt:lpstr>
      <vt:lpstr>PowerPoint Presentation</vt:lpstr>
      <vt:lpstr>PowerPoint Presentation</vt:lpstr>
      <vt:lpstr>PowerPoint Presentation</vt:lpstr>
      <vt:lpstr>PowerPoint Presentation</vt:lpstr>
      <vt:lpstr>7.2 THE SECOND LAW OF THERMODYNAMICS</vt:lpstr>
      <vt:lpstr>The Kelvin–Planck statement:</vt:lpstr>
      <vt:lpstr>The Clausius statement:</vt:lpstr>
      <vt:lpstr>PowerPoint Presentation</vt:lpstr>
      <vt:lpstr>Equivalence of the two statements</vt:lpstr>
      <vt:lpstr>PowerPoint Presentation</vt:lpstr>
      <vt:lpstr>7.5 THE CARNOT CYCLE</vt:lpstr>
      <vt:lpstr>PowerPoint Presentation</vt:lpstr>
      <vt:lpstr>PowerPoint Presentation</vt:lpstr>
      <vt:lpstr>7.6 TWO PROPOSITIONS REGARDING THE EFFICIENCY OF A CARNOT CYCLE</vt:lpstr>
      <vt:lpstr>The thermodynamic scale</vt:lpstr>
      <vt:lpstr>PowerPoint Presentation</vt:lpstr>
      <vt:lpstr>How is the ideal-gas temperature determined ?</vt:lpstr>
      <vt:lpstr>PowerPoint Presentation</vt:lpstr>
      <vt:lpstr>PowerPoint Presentation</vt:lpstr>
      <vt:lpstr>7.8 Ideal versus Real Machines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Entropy denoted as S. The above mentioned disorder is the manifestation of entropy</vt:lpstr>
      <vt:lpstr>Gibbs Energy and Spontaneity</vt:lpstr>
      <vt:lpstr>Now let us consider how ∆G is related to reaction spontaneity</vt:lpstr>
      <vt:lpstr>PowerPoint Presentation</vt:lpstr>
      <vt:lpstr>PowerPoint Presentation</vt:lpstr>
      <vt:lpstr>PowerPoint Presentation</vt:lpstr>
      <vt:lpstr>GIBBS ENERGY CHANGE AND EQUILIBRIUM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Dhananjay Bondar</dc:creator>
  <cp:lastModifiedBy>Dhananjay Bondar</cp:lastModifiedBy>
  <cp:revision>16</cp:revision>
  <dcterms:created xsi:type="dcterms:W3CDTF">2020-12-14T13:27:01Z</dcterms:created>
  <dcterms:modified xsi:type="dcterms:W3CDTF">2020-12-14T15:36:09Z</dcterms:modified>
</cp:coreProperties>
</file>